
<file path=[Content_Types].xml><?xml version="1.0" encoding="utf-8"?>
<Types xmlns="http://schemas.openxmlformats.org/package/2006/content-types">
  <Default Extension="jpeg" ContentType="image/jpe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79" r:id="rId6"/>
    <p:sldId id="265" r:id="rId7"/>
    <p:sldId id="320" r:id="rId8"/>
    <p:sldId id="317" r:id="rId9"/>
    <p:sldId id="318" r:id="rId10"/>
    <p:sldId id="273"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8B16"/>
    <a:srgbClr val="F0BA02"/>
    <a:srgbClr val="EAC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7098" autoAdjust="0"/>
  </p:normalViewPr>
  <p:slideViewPr>
    <p:cSldViewPr snapToGrid="0">
      <p:cViewPr varScale="1">
        <p:scale>
          <a:sx n="108" d="100"/>
          <a:sy n="108" d="100"/>
        </p:scale>
        <p:origin x="-858" y="-78"/>
      </p:cViewPr>
      <p:guideLst>
        <p:guide orient="horz" pos="2267"/>
        <p:guide pos="3869"/>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BD312-0F85-4B5C-A336-1B2B1E76EA76}"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D37DD-5A78-4CE9-92EE-5800FD6FC51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r>
              <a:rPr lang="zh-CN" altLang="en-US" dirty="0" smtClean="0"/>
              <a:t>幸运日素材    淘宝店：</a:t>
            </a:r>
            <a:r>
              <a:rPr lang="en-US" altLang="zh-CN" dirty="0" smtClean="0"/>
              <a:t>https://shop145643496.taobao.com</a:t>
            </a: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141D37DD-5A78-4CE9-92EE-5800FD6FC51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true" noRot="true" noChangeAspect="true"/>
          </p:cNvSpPr>
          <p:nvPr>
            <p:ph type="sldImg"/>
          </p:nvPr>
        </p:nvSpPr>
        <p:spPr>
          <a:xfrm>
            <a:off x="381000" y="685800"/>
            <a:ext cx="6096000" cy="3429000"/>
          </a:xfrm>
        </p:spPr>
      </p:sp>
      <p:sp>
        <p:nvSpPr>
          <p:cNvPr id="3" name="Notes Placeholder 2"/>
          <p:cNvSpPr>
            <a:spLocks noGrp="true"/>
          </p:cNvSpPr>
          <p:nvPr>
            <p:ph type="body" idx="1"/>
          </p:nvPr>
        </p:nvSpPr>
        <p:spPr/>
        <p:txBody>
          <a:bodyPr>
            <a:normAutofit/>
          </a:bodyPr>
          <a:lstStyle/>
          <a:p>
            <a:endParaRPr lang="en-US"/>
          </a:p>
        </p:txBody>
      </p:sp>
      <p:sp>
        <p:nvSpPr>
          <p:cNvPr id="4" name="Header Placeholder 3"/>
          <p:cNvSpPr>
            <a:spLocks noGrp="true"/>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true"/>
          </p:cNvPicPr>
          <p:nvPr userDrawn="true"/>
        </p:nvPicPr>
        <p:blipFill rotWithShape="true">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false"/>
              </a:ext>
            </a:extLst>
          </a:blip>
          <a:srcRect t="25398"/>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a:xfrm>
            <a:off x="2001981" y="309707"/>
            <a:ext cx="10515600" cy="493857"/>
          </a:xfrm>
        </p:spPr>
        <p:txBody>
          <a:bodyPr>
            <a:normAutofit/>
          </a:bodyPr>
          <a:lstStyle>
            <a:lvl1pPr>
              <a:defRPr sz="2800" b="1">
                <a:solidFill>
                  <a:srgbClr val="D48B16"/>
                </a:solidFill>
              </a:defRPr>
            </a:lvl1pPr>
          </a:lstStyle>
          <a:p>
            <a:r>
              <a:rPr lang="zh-CN" altLang="en-US" smtClean="0"/>
              <a:t>单击此处编辑母版标题样式</a:t>
            </a:r>
            <a:endParaRPr lang="zh-CN" altLang="en-US"/>
          </a:p>
        </p:txBody>
      </p:sp>
      <p:sp>
        <p:nvSpPr>
          <p:cNvPr id="3" name="日期占位符 2"/>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true">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true">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5.png"/><Relationship Id="rId2" Type="http://schemas.microsoft.com/office/2007/relationships/media" Target="../media/media1.mp3"/><Relationship Id="rId1" Type="http://schemas.openxmlformats.org/officeDocument/2006/relationships/audio" Target="../media/media1.mp3"/></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7.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true">
            <a:spLocks noChangeArrowheads="true"/>
          </p:cNvSpPr>
          <p:nvPr/>
        </p:nvSpPr>
        <p:spPr bwMode="auto">
          <a:xfrm>
            <a:off x="1754505" y="1712595"/>
            <a:ext cx="8903970" cy="2306955"/>
          </a:xfrm>
          <a:prstGeom prst="rect">
            <a:avLst/>
          </a:prstGeom>
          <a:noFill/>
          <a:ln w="9525">
            <a:noFill/>
            <a:miter lim="800000"/>
          </a:ln>
        </p:spPr>
        <p:txBody>
          <a:bodyPr wrap="square">
            <a:spAutoFit/>
          </a:bodyPr>
          <a:lstStyle/>
          <a:p>
            <a:pPr algn="ctr" fontAlgn="auto">
              <a:lnSpc>
                <a:spcPct val="150000"/>
              </a:lnSpc>
            </a:pPr>
            <a:r>
              <a:rPr sz="4800" b="1" dirty="0" smtClean="0">
                <a:solidFill>
                  <a:srgbClr val="D48B16"/>
                </a:solidFill>
                <a:latin typeface="微软雅黑" panose="020B0503020204020204" pitchFamily="34" charset="-122"/>
                <a:ea typeface="微软雅黑" panose="020B0503020204020204" pitchFamily="34" charset="-122"/>
              </a:rPr>
              <a:t>《大渡口区农产品品牌建设奖补</a:t>
            </a:r>
            <a:endParaRPr sz="4800" b="1" dirty="0" smtClean="0">
              <a:solidFill>
                <a:srgbClr val="D48B16"/>
              </a:solidFill>
              <a:latin typeface="微软雅黑" panose="020B0503020204020204" pitchFamily="34" charset="-122"/>
              <a:ea typeface="微软雅黑" panose="020B0503020204020204" pitchFamily="34" charset="-122"/>
            </a:endParaRPr>
          </a:p>
          <a:p>
            <a:pPr algn="ctr" fontAlgn="auto">
              <a:lnSpc>
                <a:spcPct val="150000"/>
              </a:lnSpc>
            </a:pPr>
            <a:r>
              <a:rPr sz="4800" b="1" dirty="0" smtClean="0">
                <a:solidFill>
                  <a:srgbClr val="D48B16"/>
                </a:solidFill>
                <a:latin typeface="微软雅黑" panose="020B0503020204020204" pitchFamily="34" charset="-122"/>
                <a:ea typeface="微软雅黑" panose="020B0503020204020204" pitchFamily="34" charset="-122"/>
              </a:rPr>
              <a:t>实施细则》</a:t>
            </a:r>
            <a:r>
              <a:rPr lang="zh-CN" sz="4800" b="1" dirty="0" smtClean="0">
                <a:solidFill>
                  <a:srgbClr val="D48B16"/>
                </a:solidFill>
                <a:latin typeface="微软雅黑" panose="020B0503020204020204" pitchFamily="34" charset="-122"/>
                <a:ea typeface="微软雅黑" panose="020B0503020204020204" pitchFamily="34" charset="-122"/>
              </a:rPr>
              <a:t>解读</a:t>
            </a:r>
            <a:endParaRPr lang="zh-CN" sz="4800" b="1" dirty="0" smtClean="0">
              <a:solidFill>
                <a:srgbClr val="D48B16"/>
              </a:solidFill>
              <a:latin typeface="微软雅黑" panose="020B0503020204020204" pitchFamily="34" charset="-122"/>
              <a:ea typeface="微软雅黑" panose="020B0503020204020204" pitchFamily="34" charset="-122"/>
            </a:endParaRPr>
          </a:p>
        </p:txBody>
      </p:sp>
      <p:pic>
        <p:nvPicPr>
          <p:cNvPr id="6" name="Thomas Greenberg - Magic Castle">
            <a:hlinkClick r:id="" action="ppaction://media"/>
          </p:cNvPr>
          <p:cNvPicPr>
            <a:picLocks noChangeAspect="true"/>
          </p:cNvPicPr>
          <p:nvPr>
            <a:videoFile r:link="rId1"/>
            <p:extLst>
              <p:ext uri="{DAA4B4D4-6D71-4841-9C94-3DE7FCFB9230}">
                <p14:media xmlns:p14="http://schemas.microsoft.com/office/powerpoint/2010/main" r:embed="rId2"/>
              </p:ext>
            </p:extLst>
          </p:nvPr>
        </p:nvPicPr>
        <p:blipFill>
          <a:blip r:embed="rId3" cstate="print"/>
          <a:stretch>
            <a:fillRect/>
          </a:stretch>
        </p:blipFill>
        <p:spPr>
          <a:xfrm>
            <a:off x="7869382" y="-135081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 presetClass="entr" presetSubtype="2" fill="hold" grpId="0" nodeType="afterEffect">
                                  <p:stCondLst>
                                    <p:cond delay="0"/>
                                  </p:stCondLst>
                                  <p:iterate type="lt">
                                    <p:tmPct val="12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
                <p:cTn id="12" repeatCount="indefinite" fill="hold" display="0">
                  <p:stCondLst>
                    <p:cond delay="indefinite"/>
                  </p:stCondLst>
                  <p:endCondLst>
                    <p:cond evt="onStopAudio" delay="0">
                      <p:tgtEl>
                        <p:sldTgt/>
                      </p:tgtEl>
                    </p:cond>
                  </p:endCondLst>
                </p:cTn>
                <p:tgtEl>
                  <p:spTgt spid="6"/>
                </p:tgtEl>
              </p:cMediaNode>
            </p:vide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8"/>
          <p:cNvSpPr>
            <a:spLocks noChangeArrowheads="true"/>
          </p:cNvSpPr>
          <p:nvPr/>
        </p:nvSpPr>
        <p:spPr bwMode="auto">
          <a:xfrm>
            <a:off x="2896235" y="2443480"/>
            <a:ext cx="2270760" cy="784860"/>
          </a:xfrm>
          <a:prstGeom prst="rect">
            <a:avLst/>
          </a:prstGeom>
        </p:spPr>
        <p:txBody>
          <a:bodyPr wrap="square" lIns="121908" tIns="60954" rIns="121908" bIns="60954">
            <a:spAutoFit/>
          </a:bodyPr>
          <a:lstStyle/>
          <a:p>
            <a:pPr lvl="0" algn="l">
              <a:lnSpc>
                <a:spcPct val="120000"/>
              </a:lnSpc>
              <a:buClrTx/>
              <a:buSzTx/>
              <a:buFontTx/>
              <a:defRPr/>
            </a:pPr>
            <a:r>
              <a:rPr lang="zh-CN" altLang="en-US" sz="3600" b="1" kern="0" dirty="0">
                <a:solidFill>
                  <a:srgbClr val="D48B16"/>
                </a:solidFill>
                <a:latin typeface="微软雅黑" panose="020B0503020204020204" pitchFamily="34" charset="-122"/>
                <a:ea typeface="微软雅黑" panose="020B0503020204020204" pitchFamily="34" charset="-122"/>
                <a:sym typeface="+mn-ea"/>
              </a:rPr>
              <a:t>主要内容</a:t>
            </a:r>
            <a:endParaRPr lang="zh-CN" altLang="en-US" sz="3600" b="1" kern="0" dirty="0">
              <a:solidFill>
                <a:srgbClr val="D48B16"/>
              </a:solidFill>
              <a:latin typeface="微软雅黑" panose="020B0503020204020204" pitchFamily="34" charset="-122"/>
              <a:ea typeface="微软雅黑" panose="020B0503020204020204" pitchFamily="34" charset="-122"/>
              <a:sym typeface="+mn-ea"/>
            </a:endParaRPr>
          </a:p>
        </p:txBody>
      </p:sp>
      <p:sp>
        <p:nvSpPr>
          <p:cNvPr id="3" name="空心弧 2"/>
          <p:cNvSpPr/>
          <p:nvPr/>
        </p:nvSpPr>
        <p:spPr>
          <a:xfrm>
            <a:off x="2739376" y="93447"/>
            <a:ext cx="4420017" cy="6057500"/>
          </a:xfrm>
          <a:prstGeom prst="blockArc">
            <a:avLst>
              <a:gd name="adj1" fmla="val 17676490"/>
              <a:gd name="adj2" fmla="val 4051999"/>
              <a:gd name="adj3" fmla="val 474"/>
            </a:avLst>
          </a:prstGeom>
          <a:solidFill>
            <a:srgbClr val="EAC64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a typeface="微软雅黑" panose="020B0503020204020204" pitchFamily="34" charset="-122"/>
            </a:endParaRPr>
          </a:p>
        </p:txBody>
      </p:sp>
      <p:sp>
        <p:nvSpPr>
          <p:cNvPr id="4" name="椭圆 3"/>
          <p:cNvSpPr/>
          <p:nvPr/>
        </p:nvSpPr>
        <p:spPr>
          <a:xfrm>
            <a:off x="6263484" y="854200"/>
            <a:ext cx="633957" cy="634040"/>
          </a:xfrm>
          <a:prstGeom prst="ellipse">
            <a:avLst/>
          </a:prstGeom>
          <a:solidFill>
            <a:srgbClr val="D48B1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3200" b="1">
                <a:latin typeface="微软雅黑" panose="020B0503020204020204" pitchFamily="34" charset="-122"/>
                <a:ea typeface="微软雅黑" panose="020B0503020204020204" pitchFamily="34" charset="-122"/>
              </a:rPr>
              <a:t>1</a:t>
            </a:r>
            <a:endParaRPr lang="zh-CN" altLang="en-US" sz="3200" b="1">
              <a:latin typeface="微软雅黑" panose="020B0503020204020204" pitchFamily="34" charset="-122"/>
              <a:ea typeface="微软雅黑" panose="020B0503020204020204" pitchFamily="34" charset="-122"/>
            </a:endParaRPr>
          </a:p>
        </p:txBody>
      </p:sp>
      <p:sp>
        <p:nvSpPr>
          <p:cNvPr id="5" name="矩形 4"/>
          <p:cNvSpPr/>
          <p:nvPr/>
        </p:nvSpPr>
        <p:spPr>
          <a:xfrm>
            <a:off x="7126704" y="869017"/>
            <a:ext cx="2985770" cy="563245"/>
          </a:xfrm>
          <a:prstGeom prst="rect">
            <a:avLst/>
          </a:prstGeom>
        </p:spPr>
        <p:txBody>
          <a:bodyPr wrap="none" lIns="121908" tIns="60954" rIns="121908" bIns="60954">
            <a:spAutoFit/>
          </a:bodyPr>
          <a:lstStyle/>
          <a:p>
            <a:pPr algn="l">
              <a:lnSpc>
                <a:spcPct val="120000"/>
              </a:lnSpc>
              <a:defRPr/>
            </a:pPr>
            <a:r>
              <a:rPr lang="zh-CN" altLang="en-US" sz="2400" b="1" kern="0" dirty="0">
                <a:solidFill>
                  <a:srgbClr val="D48B16"/>
                </a:solidFill>
                <a:latin typeface="微软雅黑" panose="020B0503020204020204" pitchFamily="34" charset="-122"/>
                <a:ea typeface="微软雅黑" panose="020B0503020204020204" pitchFamily="34" charset="-122"/>
              </a:rPr>
              <a:t>法律法规及政策依据</a:t>
            </a:r>
            <a:endParaRPr lang="zh-CN" altLang="en-US" sz="2400" b="1" kern="0" dirty="0">
              <a:solidFill>
                <a:srgbClr val="D48B16"/>
              </a:solidFill>
              <a:latin typeface="微软雅黑" panose="020B0503020204020204" pitchFamily="34" charset="-122"/>
              <a:ea typeface="微软雅黑" panose="020B0503020204020204" pitchFamily="34" charset="-122"/>
            </a:endParaRPr>
          </a:p>
        </p:txBody>
      </p:sp>
      <p:sp>
        <p:nvSpPr>
          <p:cNvPr id="6" name="椭圆 5"/>
          <p:cNvSpPr/>
          <p:nvPr/>
        </p:nvSpPr>
        <p:spPr>
          <a:xfrm>
            <a:off x="6653286" y="1809239"/>
            <a:ext cx="633957" cy="634040"/>
          </a:xfrm>
          <a:prstGeom prst="ellipse">
            <a:avLst/>
          </a:prstGeom>
          <a:solidFill>
            <a:srgbClr val="F0BA0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3200" b="1">
                <a:latin typeface="微软雅黑" panose="020B0503020204020204" pitchFamily="34" charset="-122"/>
                <a:ea typeface="微软雅黑" panose="020B0503020204020204" pitchFamily="34" charset="-122"/>
              </a:rPr>
              <a:t>2</a:t>
            </a:r>
            <a:endParaRPr lang="zh-CN" altLang="en-US" sz="3200" b="1">
              <a:latin typeface="微软雅黑" panose="020B0503020204020204" pitchFamily="34" charset="-122"/>
              <a:ea typeface="微软雅黑" panose="020B0503020204020204" pitchFamily="34" charset="-122"/>
            </a:endParaRPr>
          </a:p>
        </p:txBody>
      </p:sp>
      <p:sp>
        <p:nvSpPr>
          <p:cNvPr id="7" name="矩形 6"/>
          <p:cNvSpPr/>
          <p:nvPr/>
        </p:nvSpPr>
        <p:spPr>
          <a:xfrm>
            <a:off x="7516505" y="1824057"/>
            <a:ext cx="1461770" cy="563245"/>
          </a:xfrm>
          <a:prstGeom prst="rect">
            <a:avLst/>
          </a:prstGeom>
        </p:spPr>
        <p:txBody>
          <a:bodyPr wrap="none" lIns="121908" tIns="60954" rIns="121908" bIns="60954">
            <a:spAutoFit/>
          </a:bodyPr>
          <a:lstStyle/>
          <a:p>
            <a:pPr algn="l">
              <a:lnSpc>
                <a:spcPct val="120000"/>
              </a:lnSpc>
              <a:defRPr/>
            </a:pPr>
            <a:r>
              <a:rPr lang="zh-CN" altLang="en-US" sz="2400" b="1" kern="0" dirty="0">
                <a:solidFill>
                  <a:srgbClr val="F0BA02"/>
                </a:solidFill>
                <a:latin typeface="微软雅黑" panose="020B0503020204020204" pitchFamily="34" charset="-122"/>
                <a:ea typeface="微软雅黑" panose="020B0503020204020204" pitchFamily="34" charset="-122"/>
              </a:rPr>
              <a:t>申报对象</a:t>
            </a:r>
            <a:endParaRPr lang="zh-CN" altLang="en-US" sz="2400" b="1" kern="0" dirty="0">
              <a:solidFill>
                <a:srgbClr val="F0BA02"/>
              </a:solidFill>
              <a:latin typeface="微软雅黑" panose="020B0503020204020204" pitchFamily="34" charset="-122"/>
              <a:ea typeface="微软雅黑" panose="020B0503020204020204" pitchFamily="34" charset="-122"/>
            </a:endParaRPr>
          </a:p>
        </p:txBody>
      </p:sp>
      <p:sp>
        <p:nvSpPr>
          <p:cNvPr id="8" name="椭圆 7"/>
          <p:cNvSpPr/>
          <p:nvPr/>
        </p:nvSpPr>
        <p:spPr>
          <a:xfrm>
            <a:off x="6803198" y="2782905"/>
            <a:ext cx="633957" cy="634040"/>
          </a:xfrm>
          <a:prstGeom prst="ellipse">
            <a:avLst/>
          </a:prstGeom>
          <a:solidFill>
            <a:srgbClr val="D48B1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3200" b="1">
                <a:latin typeface="微软雅黑" panose="020B0503020204020204" pitchFamily="34" charset="-122"/>
                <a:ea typeface="微软雅黑" panose="020B0503020204020204" pitchFamily="34" charset="-122"/>
              </a:rPr>
              <a:t>3</a:t>
            </a:r>
            <a:endParaRPr lang="zh-CN" altLang="en-US" sz="3200" b="1">
              <a:latin typeface="微软雅黑" panose="020B0503020204020204" pitchFamily="34" charset="-122"/>
              <a:ea typeface="微软雅黑" panose="020B0503020204020204" pitchFamily="34" charset="-122"/>
            </a:endParaRPr>
          </a:p>
        </p:txBody>
      </p:sp>
      <p:sp>
        <p:nvSpPr>
          <p:cNvPr id="9" name="矩形 8"/>
          <p:cNvSpPr/>
          <p:nvPr/>
        </p:nvSpPr>
        <p:spPr>
          <a:xfrm>
            <a:off x="7647368" y="2797723"/>
            <a:ext cx="2376170" cy="563245"/>
          </a:xfrm>
          <a:prstGeom prst="rect">
            <a:avLst/>
          </a:prstGeom>
        </p:spPr>
        <p:txBody>
          <a:bodyPr wrap="none" lIns="121908" tIns="60954" rIns="121908" bIns="60954">
            <a:spAutoFit/>
          </a:bodyPr>
          <a:lstStyle/>
          <a:p>
            <a:pPr algn="l">
              <a:lnSpc>
                <a:spcPct val="120000"/>
              </a:lnSpc>
              <a:defRPr/>
            </a:pPr>
            <a:r>
              <a:rPr lang="zh-CN" altLang="en-US" sz="2400" b="1" kern="0" dirty="0">
                <a:solidFill>
                  <a:srgbClr val="D48B16"/>
                </a:solidFill>
                <a:latin typeface="微软雅黑" panose="020B0503020204020204" pitchFamily="34" charset="-122"/>
                <a:ea typeface="微软雅黑" panose="020B0503020204020204" pitchFamily="34" charset="-122"/>
              </a:rPr>
              <a:t>补助标准及条件</a:t>
            </a:r>
            <a:endParaRPr lang="zh-CN" altLang="en-US" sz="2400" b="1" kern="0" dirty="0">
              <a:solidFill>
                <a:srgbClr val="D48B16"/>
              </a:solidFill>
              <a:latin typeface="微软雅黑" panose="020B0503020204020204" pitchFamily="34" charset="-122"/>
              <a:ea typeface="微软雅黑" panose="020B0503020204020204" pitchFamily="34" charset="-122"/>
            </a:endParaRPr>
          </a:p>
        </p:txBody>
      </p:sp>
      <p:sp>
        <p:nvSpPr>
          <p:cNvPr id="10" name="椭圆 9"/>
          <p:cNvSpPr/>
          <p:nvPr/>
        </p:nvSpPr>
        <p:spPr>
          <a:xfrm>
            <a:off x="6665984" y="3772999"/>
            <a:ext cx="633957" cy="634040"/>
          </a:xfrm>
          <a:prstGeom prst="ellipse">
            <a:avLst/>
          </a:prstGeom>
          <a:solidFill>
            <a:srgbClr val="F0BA0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3200" b="1">
                <a:latin typeface="微软雅黑" panose="020B0503020204020204" pitchFamily="34" charset="-122"/>
                <a:ea typeface="微软雅黑" panose="020B0503020204020204" pitchFamily="34" charset="-122"/>
              </a:rPr>
              <a:t>4</a:t>
            </a:r>
            <a:endParaRPr lang="zh-CN" altLang="en-US" sz="3200" b="1">
              <a:latin typeface="微软雅黑" panose="020B0503020204020204" pitchFamily="34" charset="-122"/>
              <a:ea typeface="微软雅黑" panose="020B0503020204020204" pitchFamily="34" charset="-122"/>
            </a:endParaRPr>
          </a:p>
        </p:txBody>
      </p:sp>
      <p:sp>
        <p:nvSpPr>
          <p:cNvPr id="11" name="矩形 10"/>
          <p:cNvSpPr/>
          <p:nvPr/>
        </p:nvSpPr>
        <p:spPr>
          <a:xfrm>
            <a:off x="7529204" y="3787817"/>
            <a:ext cx="1461770" cy="563245"/>
          </a:xfrm>
          <a:prstGeom prst="rect">
            <a:avLst/>
          </a:prstGeom>
        </p:spPr>
        <p:txBody>
          <a:bodyPr wrap="none" lIns="121908" tIns="60954" rIns="121908" bIns="60954">
            <a:spAutoFit/>
          </a:bodyPr>
          <a:lstStyle/>
          <a:p>
            <a:pPr algn="l">
              <a:lnSpc>
                <a:spcPct val="120000"/>
              </a:lnSpc>
              <a:defRPr/>
            </a:pPr>
            <a:r>
              <a:rPr lang="zh-CN" altLang="en-US" sz="2400" b="1" kern="0" dirty="0">
                <a:solidFill>
                  <a:srgbClr val="F0BA02"/>
                </a:solidFill>
                <a:latin typeface="微软雅黑" panose="020B0503020204020204" pitchFamily="34" charset="-122"/>
                <a:ea typeface="微软雅黑" panose="020B0503020204020204" pitchFamily="34" charset="-122"/>
              </a:rPr>
              <a:t>资金用途</a:t>
            </a:r>
            <a:endParaRPr lang="zh-CN" altLang="en-US" sz="2400" b="1" kern="0" dirty="0">
              <a:solidFill>
                <a:srgbClr val="F0BA02"/>
              </a:solidFill>
              <a:latin typeface="微软雅黑" panose="020B0503020204020204" pitchFamily="34" charset="-122"/>
              <a:ea typeface="微软雅黑" panose="020B0503020204020204" pitchFamily="34" charset="-122"/>
            </a:endParaRPr>
          </a:p>
        </p:txBody>
      </p:sp>
      <p:sp>
        <p:nvSpPr>
          <p:cNvPr id="12" name="椭圆 11"/>
          <p:cNvSpPr/>
          <p:nvPr/>
        </p:nvSpPr>
        <p:spPr>
          <a:xfrm>
            <a:off x="6271846" y="4767321"/>
            <a:ext cx="633957" cy="634040"/>
          </a:xfrm>
          <a:prstGeom prst="ellipse">
            <a:avLst/>
          </a:prstGeom>
          <a:solidFill>
            <a:srgbClr val="D48B1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3200" b="1">
                <a:latin typeface="微软雅黑" panose="020B0503020204020204" pitchFamily="34" charset="-122"/>
                <a:ea typeface="微软雅黑" panose="020B0503020204020204" pitchFamily="34" charset="-122"/>
              </a:rPr>
              <a:t>5</a:t>
            </a:r>
            <a:endParaRPr lang="zh-CN" altLang="en-US" sz="3200" b="1">
              <a:latin typeface="微软雅黑" panose="020B0503020204020204" pitchFamily="34" charset="-122"/>
              <a:ea typeface="微软雅黑" panose="020B0503020204020204" pitchFamily="34" charset="-122"/>
            </a:endParaRPr>
          </a:p>
        </p:txBody>
      </p:sp>
      <p:sp>
        <p:nvSpPr>
          <p:cNvPr id="13" name="矩形 12"/>
          <p:cNvSpPr/>
          <p:nvPr/>
        </p:nvSpPr>
        <p:spPr>
          <a:xfrm>
            <a:off x="7135066" y="4782139"/>
            <a:ext cx="2680970" cy="563245"/>
          </a:xfrm>
          <a:prstGeom prst="rect">
            <a:avLst/>
          </a:prstGeom>
        </p:spPr>
        <p:txBody>
          <a:bodyPr wrap="none" lIns="121908" tIns="60954" rIns="121908" bIns="60954">
            <a:spAutoFit/>
          </a:bodyPr>
          <a:lstStyle/>
          <a:p>
            <a:pPr algn="l">
              <a:lnSpc>
                <a:spcPct val="120000"/>
              </a:lnSpc>
              <a:defRPr/>
            </a:pPr>
            <a:r>
              <a:rPr lang="zh-CN" altLang="en-US" sz="2400" b="1" kern="0" dirty="0">
                <a:solidFill>
                  <a:srgbClr val="D48B16"/>
                </a:solidFill>
                <a:latin typeface="微软雅黑" panose="020B0503020204020204" pitchFamily="34" charset="-122"/>
                <a:ea typeface="微软雅黑" panose="020B0503020204020204" pitchFamily="34" charset="-122"/>
              </a:rPr>
              <a:t>奖励申请审批程序</a:t>
            </a:r>
            <a:endParaRPr lang="zh-CN" altLang="en-US" sz="2400" b="1" kern="0" dirty="0">
              <a:solidFill>
                <a:srgbClr val="D48B1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400" fill="hold"/>
                                        <p:tgtEl>
                                          <p:spTgt spid="2"/>
                                        </p:tgtEl>
                                        <p:attrNameLst>
                                          <p:attrName>ppt_w</p:attrName>
                                        </p:attrNameLst>
                                      </p:cBhvr>
                                      <p:tavLst>
                                        <p:tav tm="0">
                                          <p:val>
                                            <p:fltVal val="0"/>
                                          </p:val>
                                        </p:tav>
                                        <p:tav tm="100000">
                                          <p:val>
                                            <p:strVal val="#ppt_w"/>
                                          </p:val>
                                        </p:tav>
                                      </p:tavLst>
                                    </p:anim>
                                    <p:anim calcmode="lin" valueType="num">
                                      <p:cBhvr>
                                        <p:cTn id="8" dur="1400" fill="hold"/>
                                        <p:tgtEl>
                                          <p:spTgt spid="2"/>
                                        </p:tgtEl>
                                        <p:attrNameLst>
                                          <p:attrName>ppt_h</p:attrName>
                                        </p:attrNameLst>
                                      </p:cBhvr>
                                      <p:tavLst>
                                        <p:tav tm="0">
                                          <p:val>
                                            <p:fltVal val="0"/>
                                          </p:val>
                                        </p:tav>
                                        <p:tav tm="100000">
                                          <p:val>
                                            <p:strVal val="#ppt_h"/>
                                          </p:val>
                                        </p:tav>
                                      </p:tavLst>
                                    </p:anim>
                                    <p:animEffect transition="in" filter="fade">
                                      <p:cBhvr>
                                        <p:cTn id="9" dur="1400"/>
                                        <p:tgtEl>
                                          <p:spTgt spid="2"/>
                                        </p:tgtEl>
                                      </p:cBhvr>
                                    </p:animEffect>
                                  </p:childTnLst>
                                </p:cTn>
                              </p:par>
                              <p:par>
                                <p:cTn id="10" presetID="16" presetClass="entr" presetSubtype="42" fill="hold" grpId="0" nodeType="withEffect">
                                  <p:stCondLst>
                                    <p:cond delay="166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500"/>
                                        <p:tgtEl>
                                          <p:spTgt spid="3"/>
                                        </p:tgtEl>
                                      </p:cBhvr>
                                    </p:animEffect>
                                  </p:childTnLst>
                                </p:cTn>
                              </p:par>
                              <p:par>
                                <p:cTn id="13" presetID="10" presetClass="entr" presetSubtype="0" fill="hold" grpId="0" nodeType="withEffect">
                                  <p:stCondLst>
                                    <p:cond delay="2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
                                        <p:tgtEl>
                                          <p:spTgt spid="4"/>
                                        </p:tgtEl>
                                      </p:cBhvr>
                                    </p:animEffect>
                                  </p:childTnLst>
                                </p:cTn>
                              </p:par>
                              <p:par>
                                <p:cTn id="16" presetID="56" presetClass="path" presetSubtype="0" accel="50000" decel="50000" fill="hold" grpId="1" nodeType="withEffect">
                                  <p:stCondLst>
                                    <p:cond delay="2100"/>
                                  </p:stCondLst>
                                  <p:childTnLst>
                                    <p:animMotion origin="layout" path="M -0.23398 0.27801 L -3.54167E-6 -1.85185E-6 " pathEditMode="relative" rAng="0" ptsTypes="AA">
                                      <p:cBhvr>
                                        <p:cTn id="17" dur="500" fill="hold"/>
                                        <p:tgtEl>
                                          <p:spTgt spid="4"/>
                                        </p:tgtEl>
                                        <p:attrNameLst>
                                          <p:attrName>ppt_x</p:attrName>
                                          <p:attrName>ppt_y</p:attrName>
                                        </p:attrNameLst>
                                      </p:cBhvr>
                                      <p:rCtr x="11693" y="-13912"/>
                                    </p:animMotion>
                                  </p:childTnLst>
                                </p:cTn>
                              </p:par>
                              <p:par>
                                <p:cTn id="18" presetID="22" presetClass="entr" presetSubtype="8" fill="hold" grpId="0" nodeType="withEffect">
                                  <p:stCondLst>
                                    <p:cond delay="25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10" presetClass="entr" presetSubtype="0" fill="hold" grpId="0" nodeType="withEffect">
                                  <p:stCondLst>
                                    <p:cond delay="275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
                                        <p:tgtEl>
                                          <p:spTgt spid="6"/>
                                        </p:tgtEl>
                                      </p:cBhvr>
                                    </p:animEffect>
                                  </p:childTnLst>
                                </p:cTn>
                              </p:par>
                              <p:par>
                                <p:cTn id="24" presetID="56" presetClass="path" presetSubtype="0" accel="50000" decel="50000" fill="hold" grpId="1" nodeType="withEffect">
                                  <p:stCondLst>
                                    <p:cond delay="2750"/>
                                  </p:stCondLst>
                                  <p:childTnLst>
                                    <p:animMotion origin="layout" path="M -0.26562 0.13774 L -4.58333E-6 -3.7037E-6 " pathEditMode="relative" rAng="0" ptsTypes="AA">
                                      <p:cBhvr>
                                        <p:cTn id="25" dur="500" fill="hold"/>
                                        <p:tgtEl>
                                          <p:spTgt spid="6"/>
                                        </p:tgtEl>
                                        <p:attrNameLst>
                                          <p:attrName>ppt_x</p:attrName>
                                          <p:attrName>ppt_y</p:attrName>
                                        </p:attrNameLst>
                                      </p:cBhvr>
                                      <p:rCtr x="13281" y="-6898"/>
                                    </p:animMotion>
                                  </p:childTnLst>
                                </p:cTn>
                              </p:par>
                              <p:par>
                                <p:cTn id="26" presetID="22" presetClass="entr" presetSubtype="8" fill="hold" grpId="0" nodeType="withEffect">
                                  <p:stCondLst>
                                    <p:cond delay="325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10" presetClass="entr" presetSubtype="0" fill="hold" grpId="0" nodeType="withEffect">
                                  <p:stCondLst>
                                    <p:cond delay="3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
                                        <p:tgtEl>
                                          <p:spTgt spid="8"/>
                                        </p:tgtEl>
                                      </p:cBhvr>
                                    </p:animEffect>
                                  </p:childTnLst>
                                </p:cTn>
                              </p:par>
                              <p:par>
                                <p:cTn id="32" presetID="56" presetClass="path" presetSubtype="0" accel="50000" decel="50000" fill="hold" grpId="1" nodeType="withEffect">
                                  <p:stCondLst>
                                    <p:cond delay="3500"/>
                                  </p:stCondLst>
                                  <p:childTnLst>
                                    <p:animMotion origin="layout" path="M -0.27487 -0.00069 L -4.375E-6 -1.85185E-6 " pathEditMode="relative" rAng="0" ptsTypes="AA">
                                      <p:cBhvr>
                                        <p:cTn id="33" dur="500" fill="hold"/>
                                        <p:tgtEl>
                                          <p:spTgt spid="8"/>
                                        </p:tgtEl>
                                        <p:attrNameLst>
                                          <p:attrName>ppt_x</p:attrName>
                                          <p:attrName>ppt_y</p:attrName>
                                        </p:attrNameLst>
                                      </p:cBhvr>
                                      <p:rCtr x="13737" y="23"/>
                                    </p:animMotion>
                                  </p:childTnLst>
                                </p:cTn>
                              </p:par>
                              <p:par>
                                <p:cTn id="34" presetID="22" presetClass="entr" presetSubtype="8" fill="hold" grpId="0" nodeType="withEffect">
                                  <p:stCondLst>
                                    <p:cond delay="400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10" presetClass="entr" presetSubtype="0" fill="hold" grpId="0" nodeType="withEffect">
                                  <p:stCondLst>
                                    <p:cond delay="45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
                                        <p:tgtEl>
                                          <p:spTgt spid="10"/>
                                        </p:tgtEl>
                                      </p:cBhvr>
                                    </p:animEffect>
                                  </p:childTnLst>
                                </p:cTn>
                              </p:par>
                              <p:par>
                                <p:cTn id="40" presetID="56" presetClass="path" presetSubtype="0" accel="50000" decel="50000" fill="hold" grpId="1" nodeType="withEffect">
                                  <p:stCondLst>
                                    <p:cond delay="4500"/>
                                  </p:stCondLst>
                                  <p:childTnLst>
                                    <p:animMotion origin="layout" path="M -0.26511 -0.14514 L 3.75E-6 3.7037E-6 " pathEditMode="relative" rAng="0" ptsTypes="AA">
                                      <p:cBhvr>
                                        <p:cTn id="41" dur="500" fill="hold"/>
                                        <p:tgtEl>
                                          <p:spTgt spid="10"/>
                                        </p:tgtEl>
                                        <p:attrNameLst>
                                          <p:attrName>ppt_x</p:attrName>
                                          <p:attrName>ppt_y</p:attrName>
                                        </p:attrNameLst>
                                      </p:cBhvr>
                                      <p:rCtr x="13255" y="7245"/>
                                    </p:animMotion>
                                  </p:childTnLst>
                                </p:cTn>
                              </p:par>
                              <p:par>
                                <p:cTn id="42" presetID="22" presetClass="entr" presetSubtype="8" fill="hold" grpId="0" nodeType="withEffect">
                                  <p:stCondLst>
                                    <p:cond delay="500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par>
                                <p:cTn id="45" presetID="10" presetClass="entr" presetSubtype="0" fill="hold" grpId="0" nodeType="withEffect">
                                  <p:stCondLst>
                                    <p:cond delay="55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
                                        <p:tgtEl>
                                          <p:spTgt spid="12"/>
                                        </p:tgtEl>
                                      </p:cBhvr>
                                    </p:animEffect>
                                  </p:childTnLst>
                                </p:cTn>
                              </p:par>
                              <p:par>
                                <p:cTn id="48" presetID="56" presetClass="path" presetSubtype="0" accel="50000" decel="50000" fill="hold" grpId="1" nodeType="withEffect">
                                  <p:stCondLst>
                                    <p:cond delay="5500"/>
                                  </p:stCondLst>
                                  <p:childTnLst>
                                    <p:animMotion origin="layout" path="M -0.23281 -0.29375 L -4.58333E-6 -3.7037E-6 " pathEditMode="relative" rAng="0" ptsTypes="AA">
                                      <p:cBhvr>
                                        <p:cTn id="49" dur="500" fill="hold"/>
                                        <p:tgtEl>
                                          <p:spTgt spid="12"/>
                                        </p:tgtEl>
                                        <p:attrNameLst>
                                          <p:attrName>ppt_x</p:attrName>
                                          <p:attrName>ppt_y</p:attrName>
                                        </p:attrNameLst>
                                      </p:cBhvr>
                                      <p:rCtr x="11641" y="14676"/>
                                    </p:animMotion>
                                  </p:childTnLst>
                                </p:cTn>
                              </p:par>
                              <p:par>
                                <p:cTn id="50" presetID="22" presetClass="entr" presetSubtype="8" fill="hold" grpId="0" nodeType="withEffect">
                                  <p:stCondLst>
                                    <p:cond delay="600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true"/>
      <p:bldP spid="3" grpId="0" animBg="true"/>
      <p:bldP spid="4" grpId="0" animBg="true"/>
      <p:bldP spid="4" grpId="1" animBg="true"/>
      <p:bldP spid="5" grpId="0"/>
      <p:bldP spid="6" grpId="0" animBg="true"/>
      <p:bldP spid="6" grpId="1" animBg="true"/>
      <p:bldP spid="7" grpId="0"/>
      <p:bldP spid="8" grpId="0" animBg="true"/>
      <p:bldP spid="8" grpId="1" animBg="true"/>
      <p:bldP spid="9" grpId="0"/>
      <p:bldP spid="10" grpId="0" animBg="true"/>
      <p:bldP spid="10" grpId="1" animBg="true"/>
      <p:bldP spid="11" grpId="0"/>
      <p:bldP spid="12" grpId="0" animBg="true"/>
      <p:bldP spid="12" grpId="1" animBg="true"/>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149"/>
          <p:cNvSpPr/>
          <p:nvPr/>
        </p:nvSpPr>
        <p:spPr bwMode="auto">
          <a:xfrm>
            <a:off x="6998796" y="4877311"/>
            <a:ext cx="435977" cy="42756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121908" tIns="60954" rIns="121908" bIns="60954" numCol="1" anchor="t" anchorCtr="false" compatLnSpc="true"/>
          <a:lstStyle/>
          <a:p>
            <a:endParaRPr lang="en-US">
              <a:latin typeface="+mn-ea"/>
            </a:endParaRPr>
          </a:p>
        </p:txBody>
      </p:sp>
      <p:sp>
        <p:nvSpPr>
          <p:cNvPr id="2" name="标题 1"/>
          <p:cNvSpPr>
            <a:spLocks noGrp="true"/>
          </p:cNvSpPr>
          <p:nvPr>
            <p:ph type="title"/>
          </p:nvPr>
        </p:nvSpPr>
        <p:spPr>
          <a:xfrm>
            <a:off x="1958801" y="809452"/>
            <a:ext cx="10515600" cy="493857"/>
          </a:xfrm>
        </p:spPr>
        <p:txBody>
          <a:bodyPr>
            <a:noAutofit/>
          </a:bodyPr>
          <a:lstStyle/>
          <a:p>
            <a:r>
              <a:rPr lang="zh-CN" altLang="en-US" sz="3200" dirty="0"/>
              <a:t>法律法规及政策依据</a:t>
            </a:r>
            <a:endParaRPr lang="zh-CN" altLang="en-US" sz="3200" dirty="0"/>
          </a:p>
        </p:txBody>
      </p:sp>
      <p:sp>
        <p:nvSpPr>
          <p:cNvPr id="3" name="文本框 2"/>
          <p:cNvSpPr txBox="true"/>
          <p:nvPr/>
        </p:nvSpPr>
        <p:spPr>
          <a:xfrm>
            <a:off x="1156335" y="1398270"/>
            <a:ext cx="5285740" cy="4246245"/>
          </a:xfrm>
          <a:prstGeom prst="rect">
            <a:avLst/>
          </a:prstGeom>
          <a:noFill/>
        </p:spPr>
        <p:txBody>
          <a:bodyPr wrap="square" rtlCol="0" anchor="t">
            <a:spAutoFit/>
          </a:bodyPr>
          <a:p>
            <a:pPr indent="457200" fontAlgn="auto">
              <a:lnSpc>
                <a:spcPct val="150000"/>
              </a:lnSpc>
            </a:pPr>
            <a:r>
              <a:rPr lang="zh-CN" altLang="en-US" sz="2000"/>
              <a:t>根据《中华人民共和国农产品质量安全法》《绿色食品标志管理办法》《有机产品生产、加工、标识与管理体系要求》《农产品地理标志管理办法》《农业农村部农产品质量安全中心关于进一步最好全国名特优新农产品收集登录工作的通知》（农质安（法）〔2020〕1号）《关于印发大渡口区加强农产品品牌建设工作实施方案的通知》（大渡口府办发〔2018〕26号）等法律法规及文件规定制定奖励措施。</a:t>
            </a:r>
            <a:endParaRPr lang="zh-CN" altLang="en-US" sz="2000"/>
          </a:p>
        </p:txBody>
      </p:sp>
      <p:pic>
        <p:nvPicPr>
          <p:cNvPr id="100" name="图片 99"/>
          <p:cNvPicPr/>
          <p:nvPr/>
        </p:nvPicPr>
        <p:blipFill>
          <a:blip r:embed="rId1"/>
          <a:stretch>
            <a:fillRect/>
          </a:stretch>
        </p:blipFill>
        <p:spPr>
          <a:xfrm>
            <a:off x="6998970" y="1303020"/>
            <a:ext cx="2384425" cy="2952750"/>
          </a:xfrm>
          <a:prstGeom prst="rect">
            <a:avLst/>
          </a:prstGeom>
          <a:noFill/>
          <a:ln w="9525">
            <a:noFill/>
          </a:ln>
        </p:spPr>
      </p:pic>
      <p:pic>
        <p:nvPicPr>
          <p:cNvPr id="101" name="图片 100"/>
          <p:cNvPicPr/>
          <p:nvPr/>
        </p:nvPicPr>
        <p:blipFill>
          <a:blip r:embed="rId2"/>
          <a:stretch>
            <a:fillRect/>
          </a:stretch>
        </p:blipFill>
        <p:spPr>
          <a:xfrm>
            <a:off x="9593580" y="2807335"/>
            <a:ext cx="2359025" cy="27197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true"/>
          </p:cNvSpPr>
          <p:nvPr>
            <p:ph type="title"/>
          </p:nvPr>
        </p:nvSpPr>
        <p:spPr>
          <a:xfrm>
            <a:off x="1991186" y="831042"/>
            <a:ext cx="10515600" cy="493857"/>
          </a:xfrm>
        </p:spPr>
        <p:txBody>
          <a:bodyPr>
            <a:noAutofit/>
          </a:bodyPr>
          <a:lstStyle/>
          <a:p>
            <a:r>
              <a:rPr lang="zh-CN" altLang="en-US" sz="3200" dirty="0"/>
              <a:t>申报对象</a:t>
            </a:r>
            <a:endParaRPr lang="zh-CN" altLang="en-US" sz="3200" dirty="0"/>
          </a:p>
        </p:txBody>
      </p:sp>
      <p:sp>
        <p:nvSpPr>
          <p:cNvPr id="22" name="文本框 21"/>
          <p:cNvSpPr txBox="true"/>
          <p:nvPr/>
        </p:nvSpPr>
        <p:spPr>
          <a:xfrm>
            <a:off x="720090" y="1708785"/>
            <a:ext cx="10812145" cy="2306955"/>
          </a:xfrm>
          <a:prstGeom prst="rect">
            <a:avLst/>
          </a:prstGeom>
          <a:noFill/>
        </p:spPr>
        <p:txBody>
          <a:bodyPr wrap="square" rtlCol="0" anchor="t">
            <a:spAutoFit/>
          </a:bodyPr>
          <a:p>
            <a:pPr indent="457200" fontAlgn="auto">
              <a:lnSpc>
                <a:spcPct val="150000"/>
              </a:lnSpc>
            </a:pPr>
            <a:r>
              <a:rPr lang="zh-CN" altLang="en-US" sz="2400"/>
              <a:t>在大渡口区域内从事农产品生产、加工、经营的种植大户、家庭农场、农民专业合作社、农业企业、农村集体经济组织等农业经营主体。于上一年度新获得绿色食品、有机农产品、地理标志农产品、全国名特优新农产品、特质农品、重庆市名牌农产品等品牌认证及到期续展、再认证成功的均可申请一次性奖励。</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p:cNvPicPr/>
          <p:nvPr/>
        </p:nvPicPr>
        <p:blipFill>
          <a:blip r:embed="rId1"/>
          <a:stretch>
            <a:fillRect/>
          </a:stretch>
        </p:blipFill>
        <p:spPr>
          <a:xfrm>
            <a:off x="93980" y="3997960"/>
            <a:ext cx="2248535" cy="2360295"/>
          </a:xfrm>
          <a:prstGeom prst="rect">
            <a:avLst/>
          </a:prstGeom>
          <a:noFill/>
          <a:ln w="9525">
            <a:noFill/>
          </a:ln>
        </p:spPr>
      </p:pic>
      <p:pic>
        <p:nvPicPr>
          <p:cNvPr id="104" name="图片 103"/>
          <p:cNvPicPr/>
          <p:nvPr/>
        </p:nvPicPr>
        <p:blipFill>
          <a:blip r:embed="rId2"/>
          <a:stretch>
            <a:fillRect/>
          </a:stretch>
        </p:blipFill>
        <p:spPr>
          <a:xfrm>
            <a:off x="9749155" y="3904615"/>
            <a:ext cx="2417445" cy="2196465"/>
          </a:xfrm>
          <a:prstGeom prst="rect">
            <a:avLst/>
          </a:prstGeom>
          <a:noFill/>
          <a:ln w="9525">
            <a:noFill/>
          </a:ln>
        </p:spPr>
      </p:pic>
      <p:pic>
        <p:nvPicPr>
          <p:cNvPr id="103" name="图片 102"/>
          <p:cNvPicPr/>
          <p:nvPr/>
        </p:nvPicPr>
        <p:blipFill>
          <a:blip r:embed="rId3"/>
          <a:stretch>
            <a:fillRect/>
          </a:stretch>
        </p:blipFill>
        <p:spPr>
          <a:xfrm>
            <a:off x="7309485" y="1366520"/>
            <a:ext cx="2438400" cy="2438400"/>
          </a:xfrm>
          <a:prstGeom prst="rect">
            <a:avLst/>
          </a:prstGeom>
          <a:noFill/>
          <a:ln w="9525">
            <a:noFill/>
          </a:ln>
        </p:spPr>
      </p:pic>
      <p:pic>
        <p:nvPicPr>
          <p:cNvPr id="3090" name="Picture 18" descr="C:\Users\ASUS\Pictures\63421ed30d103fabb2975d44f64bfefa_format,f_jpg.jpg63421ed30d103fabb2975d44f64bfefa_format,f_jpg"/>
          <p:cNvPicPr>
            <a:picLocks noChangeAspect="true" noChangeArrowheads="true"/>
          </p:cNvPicPr>
          <p:nvPr/>
        </p:nvPicPr>
        <p:blipFill>
          <a:blip r:embed="rId4"/>
          <a:srcRect/>
          <a:stretch>
            <a:fillRect/>
          </a:stretch>
        </p:blipFill>
        <p:spPr bwMode="auto">
          <a:xfrm>
            <a:off x="4877356" y="3800276"/>
            <a:ext cx="2432050" cy="243703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ASUS\Pictures\0a1380acaa43389f4a042d5e478c3ade_format,f_jpg.jpg0a1380acaa43389f4a042d5e478c3ade_format,f_jpg"/>
          <p:cNvPicPr>
            <a:picLocks noChangeAspect="true" noChangeArrowheads="true"/>
          </p:cNvPicPr>
          <p:nvPr/>
        </p:nvPicPr>
        <p:blipFill>
          <a:blip r:embed="rId5"/>
          <a:srcRect/>
          <a:stretch>
            <a:fillRect/>
          </a:stretch>
        </p:blipFill>
        <p:spPr bwMode="auto">
          <a:xfrm>
            <a:off x="2437829" y="1366369"/>
            <a:ext cx="2437035" cy="2430780"/>
          </a:xfrm>
          <a:prstGeom prst="rect">
            <a:avLst/>
          </a:prstGeom>
          <a:noFill/>
          <a:extLst>
            <a:ext uri="{909E8E84-426E-40DD-AFC4-6F175D3DCCD1}">
              <a14:hiddenFill xmlns:a14="http://schemas.microsoft.com/office/drawing/2010/main">
                <a:solidFill>
                  <a:srgbClr val="FFFFFF"/>
                </a:solidFill>
              </a14:hiddenFill>
            </a:ext>
          </a:extLst>
        </p:spPr>
      </p:pic>
      <p:sp>
        <p:nvSpPr>
          <p:cNvPr id="124" name="Freeform 12"/>
          <p:cNvSpPr/>
          <p:nvPr/>
        </p:nvSpPr>
        <p:spPr bwMode="auto">
          <a:xfrm>
            <a:off x="4874864" y="1363241"/>
            <a:ext cx="2437035" cy="2684928"/>
          </a:xfrm>
          <a:custGeom>
            <a:avLst/>
            <a:gdLst>
              <a:gd name="T0" fmla="*/ 0 w 1396"/>
              <a:gd name="T1" fmla="*/ 0 h 1538"/>
              <a:gd name="T2" fmla="*/ 1396 w 1396"/>
              <a:gd name="T3" fmla="*/ 0 h 1538"/>
              <a:gd name="T4" fmla="*/ 1396 w 1396"/>
              <a:gd name="T5" fmla="*/ 1396 h 1538"/>
              <a:gd name="T6" fmla="*/ 784 w 1396"/>
              <a:gd name="T7" fmla="*/ 1396 h 1538"/>
              <a:gd name="T8" fmla="*/ 699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9" y="1538"/>
                </a:lnTo>
                <a:lnTo>
                  <a:pt x="612" y="1396"/>
                </a:lnTo>
                <a:lnTo>
                  <a:pt x="0" y="1396"/>
                </a:lnTo>
                <a:lnTo>
                  <a:pt x="0" y="0"/>
                </a:lnTo>
                <a:close/>
              </a:path>
            </a:pathLst>
          </a:custGeom>
          <a:solidFill>
            <a:schemeClr val="accent2"/>
          </a:solidFill>
          <a:ln w="5" cap="flat">
            <a:noFill/>
            <a:prstDash val="solid"/>
            <a:miter lim="800000"/>
          </a:ln>
        </p:spPr>
        <p:txBody>
          <a:bodyPr vert="horz" wrap="square" lIns="91440" tIns="45720" rIns="91440" bIns="45720" numCol="1" anchor="t" anchorCtr="false" compatLnSpc="true"/>
          <a:lstStyle/>
          <a:p>
            <a:endParaRPr lang="zh-CN" altLang="en-US"/>
          </a:p>
        </p:txBody>
      </p:sp>
      <p:sp>
        <p:nvSpPr>
          <p:cNvPr id="125" name="Freeform 13"/>
          <p:cNvSpPr/>
          <p:nvPr/>
        </p:nvSpPr>
        <p:spPr bwMode="auto">
          <a:xfrm>
            <a:off x="9748934" y="1363241"/>
            <a:ext cx="2442273" cy="2684928"/>
          </a:xfrm>
          <a:custGeom>
            <a:avLst/>
            <a:gdLst>
              <a:gd name="T0" fmla="*/ 0 w 1399"/>
              <a:gd name="T1" fmla="*/ 0 h 1538"/>
              <a:gd name="T2" fmla="*/ 1399 w 1399"/>
              <a:gd name="T3" fmla="*/ 0 h 1538"/>
              <a:gd name="T4" fmla="*/ 1399 w 1399"/>
              <a:gd name="T5" fmla="*/ 1396 h 1538"/>
              <a:gd name="T6" fmla="*/ 787 w 1399"/>
              <a:gd name="T7" fmla="*/ 1396 h 1538"/>
              <a:gd name="T8" fmla="*/ 700 w 1399"/>
              <a:gd name="T9" fmla="*/ 1538 h 1538"/>
              <a:gd name="T10" fmla="*/ 612 w 1399"/>
              <a:gd name="T11" fmla="*/ 1396 h 1538"/>
              <a:gd name="T12" fmla="*/ 0 w 1399"/>
              <a:gd name="T13" fmla="*/ 1396 h 1538"/>
              <a:gd name="T14" fmla="*/ 0 w 1399"/>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9" h="1538">
                <a:moveTo>
                  <a:pt x="0" y="0"/>
                </a:moveTo>
                <a:lnTo>
                  <a:pt x="1399" y="0"/>
                </a:lnTo>
                <a:lnTo>
                  <a:pt x="1399" y="1396"/>
                </a:lnTo>
                <a:lnTo>
                  <a:pt x="787" y="1396"/>
                </a:lnTo>
                <a:lnTo>
                  <a:pt x="700" y="1538"/>
                </a:lnTo>
                <a:lnTo>
                  <a:pt x="612" y="1396"/>
                </a:lnTo>
                <a:lnTo>
                  <a:pt x="0" y="1396"/>
                </a:lnTo>
                <a:lnTo>
                  <a:pt x="0" y="0"/>
                </a:lnTo>
                <a:close/>
              </a:path>
            </a:pathLst>
          </a:custGeom>
          <a:solidFill>
            <a:schemeClr val="accent4"/>
          </a:solidFill>
          <a:ln w="5" cap="flat">
            <a:noFill/>
            <a:prstDash val="solid"/>
            <a:miter lim="800000"/>
          </a:ln>
        </p:spPr>
        <p:txBody>
          <a:bodyPr vert="horz" wrap="square" lIns="91440" tIns="45720" rIns="91440" bIns="45720" numCol="1" anchor="t" anchorCtr="false" compatLnSpc="true"/>
          <a:lstStyle/>
          <a:p>
            <a:endParaRPr lang="zh-CN" altLang="en-US" sz="1400"/>
          </a:p>
          <a:p>
            <a:endParaRPr lang="zh-CN" altLang="en-US" sz="1400"/>
          </a:p>
          <a:p>
            <a:r>
              <a:rPr lang="zh-CN" altLang="en-US" sz="1400"/>
              <a:t>除以上认证外，新获得农业农村系统、商务系统、文化和旅游系统、市场监管系统等市级以上品牌认证的，每个产品一次性奖励1万元，到期重新认证成功奖励0.5万元</a:t>
            </a:r>
            <a:endParaRPr lang="zh-CN" altLang="en-US" sz="1400"/>
          </a:p>
        </p:txBody>
      </p:sp>
      <p:sp>
        <p:nvSpPr>
          <p:cNvPr id="126" name="Freeform 14"/>
          <p:cNvSpPr/>
          <p:nvPr/>
        </p:nvSpPr>
        <p:spPr bwMode="auto">
          <a:xfrm>
            <a:off x="2437829" y="3554130"/>
            <a:ext cx="2437035" cy="2683183"/>
          </a:xfrm>
          <a:custGeom>
            <a:avLst/>
            <a:gdLst>
              <a:gd name="T0" fmla="*/ 0 w 1396"/>
              <a:gd name="T1" fmla="*/ 1537 h 1537"/>
              <a:gd name="T2" fmla="*/ 1396 w 1396"/>
              <a:gd name="T3" fmla="*/ 1537 h 1537"/>
              <a:gd name="T4" fmla="*/ 1396 w 1396"/>
              <a:gd name="T5" fmla="*/ 141 h 1537"/>
              <a:gd name="T6" fmla="*/ 784 w 1396"/>
              <a:gd name="T7" fmla="*/ 141 h 1537"/>
              <a:gd name="T8" fmla="*/ 699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4" y="141"/>
                </a:lnTo>
                <a:lnTo>
                  <a:pt x="699" y="0"/>
                </a:lnTo>
                <a:lnTo>
                  <a:pt x="612" y="141"/>
                </a:lnTo>
                <a:lnTo>
                  <a:pt x="0" y="141"/>
                </a:lnTo>
                <a:lnTo>
                  <a:pt x="0" y="1537"/>
                </a:lnTo>
                <a:close/>
              </a:path>
            </a:pathLst>
          </a:custGeom>
          <a:solidFill>
            <a:schemeClr val="accent1"/>
          </a:solidFill>
          <a:ln w="5" cap="flat">
            <a:noFill/>
            <a:prstDash val="solid"/>
            <a:miter lim="800000"/>
          </a:ln>
        </p:spPr>
        <p:txBody>
          <a:bodyPr vert="horz" wrap="square" lIns="91440" tIns="45720" rIns="91440" bIns="45720" numCol="1" anchor="t" anchorCtr="false" compatLnSpc="true"/>
          <a:lstStyle/>
          <a:p>
            <a:endParaRPr lang="zh-CN" altLang="en-US"/>
          </a:p>
        </p:txBody>
      </p:sp>
      <p:sp>
        <p:nvSpPr>
          <p:cNvPr id="127" name="Freeform 15"/>
          <p:cNvSpPr/>
          <p:nvPr/>
        </p:nvSpPr>
        <p:spPr bwMode="auto">
          <a:xfrm>
            <a:off x="7311899" y="3554130"/>
            <a:ext cx="2437035" cy="2683183"/>
          </a:xfrm>
          <a:custGeom>
            <a:avLst/>
            <a:gdLst>
              <a:gd name="T0" fmla="*/ 0 w 1396"/>
              <a:gd name="T1" fmla="*/ 1537 h 1537"/>
              <a:gd name="T2" fmla="*/ 1396 w 1396"/>
              <a:gd name="T3" fmla="*/ 1537 h 1537"/>
              <a:gd name="T4" fmla="*/ 1396 w 1396"/>
              <a:gd name="T5" fmla="*/ 141 h 1537"/>
              <a:gd name="T6" fmla="*/ 787 w 1396"/>
              <a:gd name="T7" fmla="*/ 141 h 1537"/>
              <a:gd name="T8" fmla="*/ 700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7" y="141"/>
                </a:lnTo>
                <a:lnTo>
                  <a:pt x="700" y="0"/>
                </a:lnTo>
                <a:lnTo>
                  <a:pt x="612" y="141"/>
                </a:lnTo>
                <a:lnTo>
                  <a:pt x="0" y="141"/>
                </a:lnTo>
                <a:lnTo>
                  <a:pt x="0" y="1537"/>
                </a:lnTo>
                <a:close/>
              </a:path>
            </a:pathLst>
          </a:custGeom>
          <a:solidFill>
            <a:schemeClr val="accent3"/>
          </a:solidFill>
          <a:ln w="5" cap="flat">
            <a:noFill/>
            <a:prstDash val="solid"/>
            <a:miter lim="800000"/>
          </a:ln>
        </p:spPr>
        <p:txBody>
          <a:bodyPr vert="horz" wrap="square" lIns="91440" tIns="45720" rIns="91440" bIns="45720" numCol="1" anchor="t" anchorCtr="false" compatLnSpc="true"/>
          <a:lstStyle/>
          <a:p>
            <a:endParaRPr lang="zh-CN" altLang="en-US"/>
          </a:p>
        </p:txBody>
      </p:sp>
      <p:sp>
        <p:nvSpPr>
          <p:cNvPr id="118" name="Freeform 6"/>
          <p:cNvSpPr/>
          <p:nvPr/>
        </p:nvSpPr>
        <p:spPr bwMode="auto">
          <a:xfrm>
            <a:off x="794" y="1363241"/>
            <a:ext cx="2437035" cy="2684928"/>
          </a:xfrm>
          <a:custGeom>
            <a:avLst/>
            <a:gdLst>
              <a:gd name="T0" fmla="*/ 0 w 1396"/>
              <a:gd name="T1" fmla="*/ 0 h 1538"/>
              <a:gd name="T2" fmla="*/ 1396 w 1396"/>
              <a:gd name="T3" fmla="*/ 0 h 1538"/>
              <a:gd name="T4" fmla="*/ 1396 w 1396"/>
              <a:gd name="T5" fmla="*/ 1396 h 1538"/>
              <a:gd name="T6" fmla="*/ 784 w 1396"/>
              <a:gd name="T7" fmla="*/ 1396 h 1538"/>
              <a:gd name="T8" fmla="*/ 697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7" y="1538"/>
                </a:lnTo>
                <a:lnTo>
                  <a:pt x="612" y="1396"/>
                </a:lnTo>
                <a:lnTo>
                  <a:pt x="0" y="1396"/>
                </a:lnTo>
                <a:lnTo>
                  <a:pt x="0" y="0"/>
                </a:lnTo>
                <a:close/>
              </a:path>
            </a:pathLst>
          </a:custGeom>
          <a:solidFill>
            <a:schemeClr val="tx2"/>
          </a:solidFill>
          <a:ln w="5" cap="flat">
            <a:noFill/>
            <a:prstDash val="solid"/>
            <a:miter lim="800000"/>
          </a:ln>
        </p:spPr>
        <p:txBody>
          <a:bodyPr vert="horz" wrap="square" lIns="91440" tIns="45720" rIns="91440" bIns="45720" numCol="1" anchor="t" anchorCtr="false" compatLnSpc="true"/>
          <a:lstStyle/>
          <a:p>
            <a:endParaRPr lang="zh-CN" altLang="en-US"/>
          </a:p>
        </p:txBody>
      </p:sp>
      <p:sp>
        <p:nvSpPr>
          <p:cNvPr id="147" name="TextBox 146"/>
          <p:cNvSpPr txBox="true"/>
          <p:nvPr/>
        </p:nvSpPr>
        <p:spPr>
          <a:xfrm>
            <a:off x="174625" y="1703070"/>
            <a:ext cx="2087245" cy="1768475"/>
          </a:xfrm>
          <a:prstGeom prst="rect">
            <a:avLst/>
          </a:prstGeom>
          <a:noFill/>
        </p:spPr>
        <p:txBody>
          <a:bodyPr wrap="square" rtlCol="0">
            <a:spAutoFit/>
          </a:bodyPr>
          <a:lstStyle/>
          <a:p>
            <a:pPr algn="ct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获中国绿色食品发展中心绿色食品证书、中国绿色协会绿色食品生产资料证书的，每个产品一次性奖励2万元，到期续展成功奖励1万元。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48" name="TextBox 147"/>
          <p:cNvSpPr txBox="true"/>
          <p:nvPr/>
        </p:nvSpPr>
        <p:spPr>
          <a:xfrm>
            <a:off x="5104130" y="1782445"/>
            <a:ext cx="2032000" cy="1846580"/>
          </a:xfrm>
          <a:prstGeom prst="rect">
            <a:avLst/>
          </a:prstGeom>
          <a:noFill/>
        </p:spPr>
        <p:txBody>
          <a:bodyPr wrap="square" tIns="0" bIns="0" rtlCol="0" anchor="t">
            <a:spAutoFit/>
          </a:bodyPr>
          <a:lstStyle/>
          <a:p>
            <a:pPr algn="ctr">
              <a:lnSpc>
                <a:spcPct val="150000"/>
              </a:lnSpc>
            </a:pPr>
            <a:r>
              <a:rPr lang="zh-CN" altLang="en-US" sz="1600">
                <a:sym typeface="+mn-ea"/>
              </a:rPr>
              <a:t>成功登记国家农产品地理标志、全国名特优新农产品、特质农品的，每个产品一次性奖励3万元。</a:t>
            </a:r>
            <a:endParaRPr lang="zh-CN" altLang="en-US" sz="1600" dirty="0">
              <a:solidFill>
                <a:schemeClr val="bg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152" name="TextBox 151"/>
          <p:cNvSpPr txBox="true"/>
          <p:nvPr/>
        </p:nvSpPr>
        <p:spPr>
          <a:xfrm>
            <a:off x="2781935" y="4255135"/>
            <a:ext cx="1919605" cy="1846580"/>
          </a:xfrm>
          <a:prstGeom prst="rect">
            <a:avLst/>
          </a:prstGeom>
          <a:noFill/>
        </p:spPr>
        <p:txBody>
          <a:bodyPr wrap="square" tIns="0" bIns="0" rtlCol="0" anchor="t">
            <a:spAutoFit/>
          </a:bodyPr>
          <a:lstStyle/>
          <a:p>
            <a:pPr algn="ct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cs typeface="华文黑体" pitchFamily="2" charset="-122"/>
              </a:rPr>
              <a:t>获国家有机农产品认证的，每张证书一次性奖励3万元，到期再认证成功奖励1.5万元。</a:t>
            </a:r>
            <a:endParaRPr lang="zh-CN" altLang="en-US" sz="1600"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154" name="TextBox 153"/>
          <p:cNvSpPr txBox="true"/>
          <p:nvPr/>
        </p:nvSpPr>
        <p:spPr>
          <a:xfrm>
            <a:off x="7557135" y="4020820"/>
            <a:ext cx="2056765" cy="1938655"/>
          </a:xfrm>
          <a:prstGeom prst="rect">
            <a:avLst/>
          </a:prstGeom>
          <a:noFill/>
        </p:spPr>
        <p:txBody>
          <a:bodyPr wrap="square" tIns="0" bIns="0" rtlCol="0" anchor="t">
            <a:spAutoFit/>
          </a:bodyPr>
          <a:lstStyle/>
          <a:p>
            <a:pPr algn="ctr">
              <a:lnSpc>
                <a:spcPct val="150000"/>
              </a:lnSpc>
            </a:pPr>
            <a:r>
              <a:rPr lang="zh-CN" altLang="en-US" sz="1400">
                <a:sym typeface="+mn-ea"/>
              </a:rPr>
              <a:t>获得市级区域公用品牌授权的，如“巴味渝珍”“三峡牌”等，每个产品一次性奖励1万元，到期授权成功奖励0.5万元。</a:t>
            </a:r>
            <a:endParaRPr lang="zh-CN" altLang="en-US" sz="1400">
              <a:sym typeface="+mn-ea"/>
            </a:endParaRPr>
          </a:p>
        </p:txBody>
      </p:sp>
      <p:sp>
        <p:nvSpPr>
          <p:cNvPr id="2" name="标题 1"/>
          <p:cNvSpPr>
            <a:spLocks noGrp="true"/>
          </p:cNvSpPr>
          <p:nvPr>
            <p:ph type="title"/>
          </p:nvPr>
        </p:nvSpPr>
        <p:spPr>
          <a:xfrm>
            <a:off x="2002155" y="309880"/>
            <a:ext cx="10515600" cy="793115"/>
          </a:xfrm>
        </p:spPr>
        <p:txBody>
          <a:bodyPr>
            <a:noAutofit/>
          </a:bodyPr>
          <a:lstStyle/>
          <a:p>
            <a:r>
              <a:rPr lang="zh-CN" altLang="en-US" sz="3600" dirty="0"/>
              <a:t>补助标准及条件</a:t>
            </a:r>
            <a:endParaRPr lang="zh-CN" altLang="en-US" sz="3600" dirty="0"/>
          </a:p>
        </p:txBody>
      </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300" fill="hold"/>
                                        <p:tgtEl>
                                          <p:spTgt spid="118"/>
                                        </p:tgtEl>
                                        <p:attrNameLst>
                                          <p:attrName>ppt_w</p:attrName>
                                        </p:attrNameLst>
                                      </p:cBhvr>
                                      <p:tavLst>
                                        <p:tav tm="0">
                                          <p:val>
                                            <p:fltVal val="0"/>
                                          </p:val>
                                        </p:tav>
                                        <p:tav tm="100000">
                                          <p:val>
                                            <p:strVal val="#ppt_w"/>
                                          </p:val>
                                        </p:tav>
                                      </p:tavLst>
                                    </p:anim>
                                    <p:anim calcmode="lin" valueType="num">
                                      <p:cBhvr>
                                        <p:cTn id="8" dur="300" fill="hold"/>
                                        <p:tgtEl>
                                          <p:spTgt spid="118"/>
                                        </p:tgtEl>
                                        <p:attrNameLst>
                                          <p:attrName>ppt_h</p:attrName>
                                        </p:attrNameLst>
                                      </p:cBhvr>
                                      <p:tavLst>
                                        <p:tav tm="0">
                                          <p:val>
                                            <p:fltVal val="0"/>
                                          </p:val>
                                        </p:tav>
                                        <p:tav tm="100000">
                                          <p:val>
                                            <p:strVal val="#ppt_h"/>
                                          </p:val>
                                        </p:tav>
                                      </p:tavLst>
                                    </p:anim>
                                    <p:anim calcmode="lin" valueType="num">
                                      <p:cBhvr>
                                        <p:cTn id="9" dur="300" fill="hold"/>
                                        <p:tgtEl>
                                          <p:spTgt spid="118"/>
                                        </p:tgtEl>
                                        <p:attrNameLst>
                                          <p:attrName>ppt_x</p:attrName>
                                        </p:attrNameLst>
                                      </p:cBhvr>
                                      <p:tavLst>
                                        <p:tav tm="0">
                                          <p:val>
                                            <p:fltVal val="0.5"/>
                                          </p:val>
                                        </p:tav>
                                        <p:tav tm="100000">
                                          <p:val>
                                            <p:strVal val="#ppt_x"/>
                                          </p:val>
                                        </p:tav>
                                      </p:tavLst>
                                    </p:anim>
                                    <p:anim calcmode="lin" valueType="num">
                                      <p:cBhvr>
                                        <p:cTn id="10" dur="300" fill="hold"/>
                                        <p:tgtEl>
                                          <p:spTgt spid="118"/>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118"/>
                                        </p:tgtEl>
                                      </p:cBhvr>
                                    </p:animEffect>
                                    <p:animScale>
                                      <p:cBhvr>
                                        <p:cTn id="13" dur="150" autoRev="1" fill="hold"/>
                                        <p:tgtEl>
                                          <p:spTgt spid="118"/>
                                        </p:tgtEl>
                                      </p:cBhvr>
                                      <p:by x="105000" y="105000"/>
                                    </p:animScale>
                                  </p:childTnLst>
                                </p:cTn>
                              </p:par>
                              <p:par>
                                <p:cTn id="14" presetID="23" presetClass="entr" presetSubtype="528" fill="hold" nodeType="withEffect">
                                  <p:stCondLst>
                                    <p:cond delay="100"/>
                                  </p:stCondLst>
                                  <p:childTnLst>
                                    <p:set>
                                      <p:cBhvr>
                                        <p:cTn id="15" dur="1" fill="hold">
                                          <p:stCondLst>
                                            <p:cond delay="0"/>
                                          </p:stCondLst>
                                        </p:cTn>
                                        <p:tgtEl>
                                          <p:spTgt spid="3089"/>
                                        </p:tgtEl>
                                        <p:attrNameLst>
                                          <p:attrName>style.visibility</p:attrName>
                                        </p:attrNameLst>
                                      </p:cBhvr>
                                      <p:to>
                                        <p:strVal val="visible"/>
                                      </p:to>
                                    </p:set>
                                    <p:anim calcmode="lin" valueType="num">
                                      <p:cBhvr>
                                        <p:cTn id="16" dur="300" fill="hold"/>
                                        <p:tgtEl>
                                          <p:spTgt spid="3089"/>
                                        </p:tgtEl>
                                        <p:attrNameLst>
                                          <p:attrName>ppt_w</p:attrName>
                                        </p:attrNameLst>
                                      </p:cBhvr>
                                      <p:tavLst>
                                        <p:tav tm="0">
                                          <p:val>
                                            <p:fltVal val="0"/>
                                          </p:val>
                                        </p:tav>
                                        <p:tav tm="100000">
                                          <p:val>
                                            <p:strVal val="#ppt_w"/>
                                          </p:val>
                                        </p:tav>
                                      </p:tavLst>
                                    </p:anim>
                                    <p:anim calcmode="lin" valueType="num">
                                      <p:cBhvr>
                                        <p:cTn id="17" dur="300" fill="hold"/>
                                        <p:tgtEl>
                                          <p:spTgt spid="3089"/>
                                        </p:tgtEl>
                                        <p:attrNameLst>
                                          <p:attrName>ppt_h</p:attrName>
                                        </p:attrNameLst>
                                      </p:cBhvr>
                                      <p:tavLst>
                                        <p:tav tm="0">
                                          <p:val>
                                            <p:fltVal val="0"/>
                                          </p:val>
                                        </p:tav>
                                        <p:tav tm="100000">
                                          <p:val>
                                            <p:strVal val="#ppt_h"/>
                                          </p:val>
                                        </p:tav>
                                      </p:tavLst>
                                    </p:anim>
                                    <p:anim calcmode="lin" valueType="num">
                                      <p:cBhvr>
                                        <p:cTn id="18" dur="300" fill="hold"/>
                                        <p:tgtEl>
                                          <p:spTgt spid="3089"/>
                                        </p:tgtEl>
                                        <p:attrNameLst>
                                          <p:attrName>ppt_x</p:attrName>
                                        </p:attrNameLst>
                                      </p:cBhvr>
                                      <p:tavLst>
                                        <p:tav tm="0">
                                          <p:val>
                                            <p:fltVal val="0.5"/>
                                          </p:val>
                                        </p:tav>
                                        <p:tav tm="100000">
                                          <p:val>
                                            <p:strVal val="#ppt_x"/>
                                          </p:val>
                                        </p:tav>
                                      </p:tavLst>
                                    </p:anim>
                                    <p:anim calcmode="lin" valueType="num">
                                      <p:cBhvr>
                                        <p:cTn id="19" dur="300" fill="hold"/>
                                        <p:tgtEl>
                                          <p:spTgt spid="3089"/>
                                        </p:tgtEl>
                                        <p:attrNameLst>
                                          <p:attrName>ppt_y</p:attrName>
                                        </p:attrNameLst>
                                      </p:cBhvr>
                                      <p:tavLst>
                                        <p:tav tm="0">
                                          <p:val>
                                            <p:fltVal val="0.5"/>
                                          </p:val>
                                        </p:tav>
                                        <p:tav tm="100000">
                                          <p:val>
                                            <p:strVal val="#ppt_y"/>
                                          </p:val>
                                        </p:tav>
                                      </p:tavLst>
                                    </p:anim>
                                  </p:childTnLst>
                                </p:cTn>
                              </p:par>
                              <p:par>
                                <p:cTn id="20" presetID="26" presetClass="emph" presetSubtype="0" fill="hold" nodeType="withEffect">
                                  <p:stCondLst>
                                    <p:cond delay="400"/>
                                  </p:stCondLst>
                                  <p:childTnLst>
                                    <p:animEffect transition="out" filter="fade">
                                      <p:cBhvr>
                                        <p:cTn id="21" dur="300" tmFilter="0, 0; .2, .5; .8, .5; 1, 0"/>
                                        <p:tgtEl>
                                          <p:spTgt spid="3089"/>
                                        </p:tgtEl>
                                      </p:cBhvr>
                                    </p:animEffect>
                                    <p:animScale>
                                      <p:cBhvr>
                                        <p:cTn id="22" dur="150" autoRev="1" fill="hold"/>
                                        <p:tgtEl>
                                          <p:spTgt spid="3089"/>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124"/>
                                        </p:tgtEl>
                                        <p:attrNameLst>
                                          <p:attrName>style.visibility</p:attrName>
                                        </p:attrNameLst>
                                      </p:cBhvr>
                                      <p:to>
                                        <p:strVal val="visible"/>
                                      </p:to>
                                    </p:set>
                                    <p:anim calcmode="lin" valueType="num">
                                      <p:cBhvr>
                                        <p:cTn id="25" dur="300" fill="hold"/>
                                        <p:tgtEl>
                                          <p:spTgt spid="124"/>
                                        </p:tgtEl>
                                        <p:attrNameLst>
                                          <p:attrName>ppt_w</p:attrName>
                                        </p:attrNameLst>
                                      </p:cBhvr>
                                      <p:tavLst>
                                        <p:tav tm="0">
                                          <p:val>
                                            <p:fltVal val="0"/>
                                          </p:val>
                                        </p:tav>
                                        <p:tav tm="100000">
                                          <p:val>
                                            <p:strVal val="#ppt_w"/>
                                          </p:val>
                                        </p:tav>
                                      </p:tavLst>
                                    </p:anim>
                                    <p:anim calcmode="lin" valueType="num">
                                      <p:cBhvr>
                                        <p:cTn id="26" dur="300" fill="hold"/>
                                        <p:tgtEl>
                                          <p:spTgt spid="124"/>
                                        </p:tgtEl>
                                        <p:attrNameLst>
                                          <p:attrName>ppt_h</p:attrName>
                                        </p:attrNameLst>
                                      </p:cBhvr>
                                      <p:tavLst>
                                        <p:tav tm="0">
                                          <p:val>
                                            <p:fltVal val="0"/>
                                          </p:val>
                                        </p:tav>
                                        <p:tav tm="100000">
                                          <p:val>
                                            <p:strVal val="#ppt_h"/>
                                          </p:val>
                                        </p:tav>
                                      </p:tavLst>
                                    </p:anim>
                                    <p:anim calcmode="lin" valueType="num">
                                      <p:cBhvr>
                                        <p:cTn id="27" dur="300" fill="hold"/>
                                        <p:tgtEl>
                                          <p:spTgt spid="124"/>
                                        </p:tgtEl>
                                        <p:attrNameLst>
                                          <p:attrName>ppt_x</p:attrName>
                                        </p:attrNameLst>
                                      </p:cBhvr>
                                      <p:tavLst>
                                        <p:tav tm="0">
                                          <p:val>
                                            <p:fltVal val="0.5"/>
                                          </p:val>
                                        </p:tav>
                                        <p:tav tm="100000">
                                          <p:val>
                                            <p:strVal val="#ppt_x"/>
                                          </p:val>
                                        </p:tav>
                                      </p:tavLst>
                                    </p:anim>
                                    <p:anim calcmode="lin" valueType="num">
                                      <p:cBhvr>
                                        <p:cTn id="28" dur="300" fill="hold"/>
                                        <p:tgtEl>
                                          <p:spTgt spid="124"/>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124"/>
                                        </p:tgtEl>
                                      </p:cBhvr>
                                    </p:animEffect>
                                    <p:animScale>
                                      <p:cBhvr>
                                        <p:cTn id="31" dur="150" autoRev="1" fill="hold"/>
                                        <p:tgtEl>
                                          <p:spTgt spid="124"/>
                                        </p:tgtEl>
                                      </p:cBhvr>
                                      <p:by x="105000" y="105000"/>
                                    </p:animScale>
                                  </p:childTnLst>
                                </p:cTn>
                              </p:par>
                              <p:par>
                                <p:cTn id="32" presetID="23" presetClass="entr" presetSubtype="528" fill="hold" grpId="0" nodeType="withEffect">
                                  <p:stCondLst>
                                    <p:cond delay="400"/>
                                  </p:stCondLst>
                                  <p:childTnLst>
                                    <p:set>
                                      <p:cBhvr>
                                        <p:cTn id="33" dur="1" fill="hold">
                                          <p:stCondLst>
                                            <p:cond delay="0"/>
                                          </p:stCondLst>
                                        </p:cTn>
                                        <p:tgtEl>
                                          <p:spTgt spid="125"/>
                                        </p:tgtEl>
                                        <p:attrNameLst>
                                          <p:attrName>style.visibility</p:attrName>
                                        </p:attrNameLst>
                                      </p:cBhvr>
                                      <p:to>
                                        <p:strVal val="visible"/>
                                      </p:to>
                                    </p:set>
                                    <p:anim calcmode="lin" valueType="num">
                                      <p:cBhvr>
                                        <p:cTn id="34" dur="300" fill="hold"/>
                                        <p:tgtEl>
                                          <p:spTgt spid="125"/>
                                        </p:tgtEl>
                                        <p:attrNameLst>
                                          <p:attrName>ppt_w</p:attrName>
                                        </p:attrNameLst>
                                      </p:cBhvr>
                                      <p:tavLst>
                                        <p:tav tm="0">
                                          <p:val>
                                            <p:fltVal val="0"/>
                                          </p:val>
                                        </p:tav>
                                        <p:tav tm="100000">
                                          <p:val>
                                            <p:strVal val="#ppt_w"/>
                                          </p:val>
                                        </p:tav>
                                      </p:tavLst>
                                    </p:anim>
                                    <p:anim calcmode="lin" valueType="num">
                                      <p:cBhvr>
                                        <p:cTn id="35" dur="300" fill="hold"/>
                                        <p:tgtEl>
                                          <p:spTgt spid="125"/>
                                        </p:tgtEl>
                                        <p:attrNameLst>
                                          <p:attrName>ppt_h</p:attrName>
                                        </p:attrNameLst>
                                      </p:cBhvr>
                                      <p:tavLst>
                                        <p:tav tm="0">
                                          <p:val>
                                            <p:fltVal val="0"/>
                                          </p:val>
                                        </p:tav>
                                        <p:tav tm="100000">
                                          <p:val>
                                            <p:strVal val="#ppt_h"/>
                                          </p:val>
                                        </p:tav>
                                      </p:tavLst>
                                    </p:anim>
                                    <p:anim calcmode="lin" valueType="num">
                                      <p:cBhvr>
                                        <p:cTn id="36" dur="300" fill="hold"/>
                                        <p:tgtEl>
                                          <p:spTgt spid="125"/>
                                        </p:tgtEl>
                                        <p:attrNameLst>
                                          <p:attrName>ppt_x</p:attrName>
                                        </p:attrNameLst>
                                      </p:cBhvr>
                                      <p:tavLst>
                                        <p:tav tm="0">
                                          <p:val>
                                            <p:fltVal val="0.5"/>
                                          </p:val>
                                        </p:tav>
                                        <p:tav tm="100000">
                                          <p:val>
                                            <p:strVal val="#ppt_x"/>
                                          </p:val>
                                        </p:tav>
                                      </p:tavLst>
                                    </p:anim>
                                    <p:anim calcmode="lin" valueType="num">
                                      <p:cBhvr>
                                        <p:cTn id="37" dur="300" fill="hold"/>
                                        <p:tgtEl>
                                          <p:spTgt spid="125"/>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700"/>
                                  </p:stCondLst>
                                  <p:childTnLst>
                                    <p:animEffect transition="out" filter="fade">
                                      <p:cBhvr>
                                        <p:cTn id="39" dur="300" tmFilter="0, 0; .2, .5; .8, .5; 1, 0"/>
                                        <p:tgtEl>
                                          <p:spTgt spid="125"/>
                                        </p:tgtEl>
                                      </p:cBhvr>
                                    </p:animEffect>
                                    <p:animScale>
                                      <p:cBhvr>
                                        <p:cTn id="40" dur="150" autoRev="1" fill="hold"/>
                                        <p:tgtEl>
                                          <p:spTgt spid="125"/>
                                        </p:tgtEl>
                                      </p:cBhvr>
                                      <p:by x="105000" y="105000"/>
                                    </p:animScale>
                                  </p:childTnLst>
                                </p:cTn>
                              </p:par>
                              <p:par>
                                <p:cTn id="41" presetID="23" presetClass="entr" presetSubtype="528" fill="hold" grpId="0" nodeType="withEffect">
                                  <p:stCondLst>
                                    <p:cond delay="600"/>
                                  </p:stCondLst>
                                  <p:childTnLst>
                                    <p:set>
                                      <p:cBhvr>
                                        <p:cTn id="42" dur="1" fill="hold">
                                          <p:stCondLst>
                                            <p:cond delay="0"/>
                                          </p:stCondLst>
                                        </p:cTn>
                                        <p:tgtEl>
                                          <p:spTgt spid="126"/>
                                        </p:tgtEl>
                                        <p:attrNameLst>
                                          <p:attrName>style.visibility</p:attrName>
                                        </p:attrNameLst>
                                      </p:cBhvr>
                                      <p:to>
                                        <p:strVal val="visible"/>
                                      </p:to>
                                    </p:set>
                                    <p:anim calcmode="lin" valueType="num">
                                      <p:cBhvr>
                                        <p:cTn id="43" dur="300" fill="hold"/>
                                        <p:tgtEl>
                                          <p:spTgt spid="126"/>
                                        </p:tgtEl>
                                        <p:attrNameLst>
                                          <p:attrName>ppt_w</p:attrName>
                                        </p:attrNameLst>
                                      </p:cBhvr>
                                      <p:tavLst>
                                        <p:tav tm="0">
                                          <p:val>
                                            <p:fltVal val="0"/>
                                          </p:val>
                                        </p:tav>
                                        <p:tav tm="100000">
                                          <p:val>
                                            <p:strVal val="#ppt_w"/>
                                          </p:val>
                                        </p:tav>
                                      </p:tavLst>
                                    </p:anim>
                                    <p:anim calcmode="lin" valueType="num">
                                      <p:cBhvr>
                                        <p:cTn id="44" dur="300" fill="hold"/>
                                        <p:tgtEl>
                                          <p:spTgt spid="126"/>
                                        </p:tgtEl>
                                        <p:attrNameLst>
                                          <p:attrName>ppt_h</p:attrName>
                                        </p:attrNameLst>
                                      </p:cBhvr>
                                      <p:tavLst>
                                        <p:tav tm="0">
                                          <p:val>
                                            <p:fltVal val="0"/>
                                          </p:val>
                                        </p:tav>
                                        <p:tav tm="100000">
                                          <p:val>
                                            <p:strVal val="#ppt_h"/>
                                          </p:val>
                                        </p:tav>
                                      </p:tavLst>
                                    </p:anim>
                                    <p:anim calcmode="lin" valueType="num">
                                      <p:cBhvr>
                                        <p:cTn id="45" dur="300" fill="hold"/>
                                        <p:tgtEl>
                                          <p:spTgt spid="126"/>
                                        </p:tgtEl>
                                        <p:attrNameLst>
                                          <p:attrName>ppt_x</p:attrName>
                                        </p:attrNameLst>
                                      </p:cBhvr>
                                      <p:tavLst>
                                        <p:tav tm="0">
                                          <p:val>
                                            <p:fltVal val="0.5"/>
                                          </p:val>
                                        </p:tav>
                                        <p:tav tm="100000">
                                          <p:val>
                                            <p:strVal val="#ppt_x"/>
                                          </p:val>
                                        </p:tav>
                                      </p:tavLst>
                                    </p:anim>
                                    <p:anim calcmode="lin" valueType="num">
                                      <p:cBhvr>
                                        <p:cTn id="46" dur="300" fill="hold"/>
                                        <p:tgtEl>
                                          <p:spTgt spid="126"/>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900"/>
                                  </p:stCondLst>
                                  <p:childTnLst>
                                    <p:animEffect transition="out" filter="fade">
                                      <p:cBhvr>
                                        <p:cTn id="48" dur="300" tmFilter="0, 0; .2, .5; .8, .5; 1, 0"/>
                                        <p:tgtEl>
                                          <p:spTgt spid="126"/>
                                        </p:tgtEl>
                                      </p:cBhvr>
                                    </p:animEffect>
                                    <p:animScale>
                                      <p:cBhvr>
                                        <p:cTn id="49" dur="150" autoRev="1" fill="hold"/>
                                        <p:tgtEl>
                                          <p:spTgt spid="126"/>
                                        </p:tgtEl>
                                      </p:cBhvr>
                                      <p:by x="105000" y="105000"/>
                                    </p:animScale>
                                  </p:childTnLst>
                                </p:cTn>
                              </p:par>
                              <p:par>
                                <p:cTn id="50" presetID="23" presetClass="entr" presetSubtype="528" fill="hold" nodeType="withEffect">
                                  <p:stCondLst>
                                    <p:cond delay="700"/>
                                  </p:stCondLst>
                                  <p:childTnLst>
                                    <p:set>
                                      <p:cBhvr>
                                        <p:cTn id="51" dur="1" fill="hold">
                                          <p:stCondLst>
                                            <p:cond delay="0"/>
                                          </p:stCondLst>
                                        </p:cTn>
                                        <p:tgtEl>
                                          <p:spTgt spid="3090"/>
                                        </p:tgtEl>
                                        <p:attrNameLst>
                                          <p:attrName>style.visibility</p:attrName>
                                        </p:attrNameLst>
                                      </p:cBhvr>
                                      <p:to>
                                        <p:strVal val="visible"/>
                                      </p:to>
                                    </p:set>
                                    <p:anim calcmode="lin" valueType="num">
                                      <p:cBhvr>
                                        <p:cTn id="52" dur="300" fill="hold"/>
                                        <p:tgtEl>
                                          <p:spTgt spid="3090"/>
                                        </p:tgtEl>
                                        <p:attrNameLst>
                                          <p:attrName>ppt_w</p:attrName>
                                        </p:attrNameLst>
                                      </p:cBhvr>
                                      <p:tavLst>
                                        <p:tav tm="0">
                                          <p:val>
                                            <p:fltVal val="0"/>
                                          </p:val>
                                        </p:tav>
                                        <p:tav tm="100000">
                                          <p:val>
                                            <p:strVal val="#ppt_w"/>
                                          </p:val>
                                        </p:tav>
                                      </p:tavLst>
                                    </p:anim>
                                    <p:anim calcmode="lin" valueType="num">
                                      <p:cBhvr>
                                        <p:cTn id="53" dur="300" fill="hold"/>
                                        <p:tgtEl>
                                          <p:spTgt spid="3090"/>
                                        </p:tgtEl>
                                        <p:attrNameLst>
                                          <p:attrName>ppt_h</p:attrName>
                                        </p:attrNameLst>
                                      </p:cBhvr>
                                      <p:tavLst>
                                        <p:tav tm="0">
                                          <p:val>
                                            <p:fltVal val="0"/>
                                          </p:val>
                                        </p:tav>
                                        <p:tav tm="100000">
                                          <p:val>
                                            <p:strVal val="#ppt_h"/>
                                          </p:val>
                                        </p:tav>
                                      </p:tavLst>
                                    </p:anim>
                                    <p:anim calcmode="lin" valueType="num">
                                      <p:cBhvr>
                                        <p:cTn id="54" dur="300" fill="hold"/>
                                        <p:tgtEl>
                                          <p:spTgt spid="3090"/>
                                        </p:tgtEl>
                                        <p:attrNameLst>
                                          <p:attrName>ppt_x</p:attrName>
                                        </p:attrNameLst>
                                      </p:cBhvr>
                                      <p:tavLst>
                                        <p:tav tm="0">
                                          <p:val>
                                            <p:fltVal val="0.5"/>
                                          </p:val>
                                        </p:tav>
                                        <p:tav tm="100000">
                                          <p:val>
                                            <p:strVal val="#ppt_x"/>
                                          </p:val>
                                        </p:tav>
                                      </p:tavLst>
                                    </p:anim>
                                    <p:anim calcmode="lin" valueType="num">
                                      <p:cBhvr>
                                        <p:cTn id="55" dur="300" fill="hold"/>
                                        <p:tgtEl>
                                          <p:spTgt spid="3090"/>
                                        </p:tgtEl>
                                        <p:attrNameLst>
                                          <p:attrName>ppt_y</p:attrName>
                                        </p:attrNameLst>
                                      </p:cBhvr>
                                      <p:tavLst>
                                        <p:tav tm="0">
                                          <p:val>
                                            <p:fltVal val="0.5"/>
                                          </p:val>
                                        </p:tav>
                                        <p:tav tm="100000">
                                          <p:val>
                                            <p:strVal val="#ppt_y"/>
                                          </p:val>
                                        </p:tav>
                                      </p:tavLst>
                                    </p:anim>
                                  </p:childTnLst>
                                </p:cTn>
                              </p:par>
                              <p:par>
                                <p:cTn id="56" presetID="26" presetClass="emph" presetSubtype="0" fill="hold" nodeType="withEffect">
                                  <p:stCondLst>
                                    <p:cond delay="1000"/>
                                  </p:stCondLst>
                                  <p:childTnLst>
                                    <p:animEffect transition="out" filter="fade">
                                      <p:cBhvr>
                                        <p:cTn id="57" dur="300" tmFilter="0, 0; .2, .5; .8, .5; 1, 0"/>
                                        <p:tgtEl>
                                          <p:spTgt spid="3090"/>
                                        </p:tgtEl>
                                      </p:cBhvr>
                                    </p:animEffect>
                                    <p:animScale>
                                      <p:cBhvr>
                                        <p:cTn id="58" dur="150" autoRev="1" fill="hold"/>
                                        <p:tgtEl>
                                          <p:spTgt spid="3090"/>
                                        </p:tgtEl>
                                      </p:cBhvr>
                                      <p:by x="105000" y="105000"/>
                                    </p:animScale>
                                  </p:childTnLst>
                                </p:cTn>
                              </p:par>
                              <p:par>
                                <p:cTn id="59" presetID="23" presetClass="entr" presetSubtype="528" fill="hold" grpId="0" nodeType="withEffect">
                                  <p:stCondLst>
                                    <p:cond delay="800"/>
                                  </p:stCondLst>
                                  <p:childTnLst>
                                    <p:set>
                                      <p:cBhvr>
                                        <p:cTn id="60" dur="1" fill="hold">
                                          <p:stCondLst>
                                            <p:cond delay="0"/>
                                          </p:stCondLst>
                                        </p:cTn>
                                        <p:tgtEl>
                                          <p:spTgt spid="127"/>
                                        </p:tgtEl>
                                        <p:attrNameLst>
                                          <p:attrName>style.visibility</p:attrName>
                                        </p:attrNameLst>
                                      </p:cBhvr>
                                      <p:to>
                                        <p:strVal val="visible"/>
                                      </p:to>
                                    </p:set>
                                    <p:anim calcmode="lin" valueType="num">
                                      <p:cBhvr>
                                        <p:cTn id="61" dur="300" fill="hold"/>
                                        <p:tgtEl>
                                          <p:spTgt spid="127"/>
                                        </p:tgtEl>
                                        <p:attrNameLst>
                                          <p:attrName>ppt_w</p:attrName>
                                        </p:attrNameLst>
                                      </p:cBhvr>
                                      <p:tavLst>
                                        <p:tav tm="0">
                                          <p:val>
                                            <p:fltVal val="0"/>
                                          </p:val>
                                        </p:tav>
                                        <p:tav tm="100000">
                                          <p:val>
                                            <p:strVal val="#ppt_w"/>
                                          </p:val>
                                        </p:tav>
                                      </p:tavLst>
                                    </p:anim>
                                    <p:anim calcmode="lin" valueType="num">
                                      <p:cBhvr>
                                        <p:cTn id="62" dur="300" fill="hold"/>
                                        <p:tgtEl>
                                          <p:spTgt spid="127"/>
                                        </p:tgtEl>
                                        <p:attrNameLst>
                                          <p:attrName>ppt_h</p:attrName>
                                        </p:attrNameLst>
                                      </p:cBhvr>
                                      <p:tavLst>
                                        <p:tav tm="0">
                                          <p:val>
                                            <p:fltVal val="0"/>
                                          </p:val>
                                        </p:tav>
                                        <p:tav tm="100000">
                                          <p:val>
                                            <p:strVal val="#ppt_h"/>
                                          </p:val>
                                        </p:tav>
                                      </p:tavLst>
                                    </p:anim>
                                    <p:anim calcmode="lin" valueType="num">
                                      <p:cBhvr>
                                        <p:cTn id="63" dur="300" fill="hold"/>
                                        <p:tgtEl>
                                          <p:spTgt spid="127"/>
                                        </p:tgtEl>
                                        <p:attrNameLst>
                                          <p:attrName>ppt_x</p:attrName>
                                        </p:attrNameLst>
                                      </p:cBhvr>
                                      <p:tavLst>
                                        <p:tav tm="0">
                                          <p:val>
                                            <p:fltVal val="0.5"/>
                                          </p:val>
                                        </p:tav>
                                        <p:tav tm="100000">
                                          <p:val>
                                            <p:strVal val="#ppt_x"/>
                                          </p:val>
                                        </p:tav>
                                      </p:tavLst>
                                    </p:anim>
                                    <p:anim calcmode="lin" valueType="num">
                                      <p:cBhvr>
                                        <p:cTn id="64" dur="300" fill="hold"/>
                                        <p:tgtEl>
                                          <p:spTgt spid="127"/>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1100"/>
                                  </p:stCondLst>
                                  <p:childTnLst>
                                    <p:animEffect transition="out" filter="fade">
                                      <p:cBhvr>
                                        <p:cTn id="66" dur="300" tmFilter="0, 0; .2, .5; .8, .5; 1, 0"/>
                                        <p:tgtEl>
                                          <p:spTgt spid="127"/>
                                        </p:tgtEl>
                                      </p:cBhvr>
                                    </p:animEffect>
                                    <p:animScale>
                                      <p:cBhvr>
                                        <p:cTn id="67" dur="150" autoRev="1" fill="hold"/>
                                        <p:tgtEl>
                                          <p:spTgt spid="127"/>
                                        </p:tgtEl>
                                      </p:cBhvr>
                                      <p:by x="105000" y="105000"/>
                                    </p:animScale>
                                  </p:childTnLst>
                                </p:cTn>
                              </p:par>
                              <p:par>
                                <p:cTn id="68" presetID="10" presetClass="entr" presetSubtype="0" fill="hold" grpId="0" nodeType="withEffect">
                                  <p:stCondLst>
                                    <p:cond delay="0"/>
                                  </p:stCondLst>
                                  <p:childTnLst>
                                    <p:set>
                                      <p:cBhvr>
                                        <p:cTn id="69" dur="1" fill="hold">
                                          <p:stCondLst>
                                            <p:cond delay="0"/>
                                          </p:stCondLst>
                                        </p:cTn>
                                        <p:tgtEl>
                                          <p:spTgt spid="148"/>
                                        </p:tgtEl>
                                        <p:attrNameLst>
                                          <p:attrName>style.visibility</p:attrName>
                                        </p:attrNameLst>
                                      </p:cBhvr>
                                      <p:to>
                                        <p:strVal val="visible"/>
                                      </p:to>
                                    </p:set>
                                    <p:animEffect transition="in" filter="fade">
                                      <p:cBhvr>
                                        <p:cTn id="70" dur="500"/>
                                        <p:tgtEl>
                                          <p:spTgt spid="14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2"/>
                                        </p:tgtEl>
                                        <p:attrNameLst>
                                          <p:attrName>style.visibility</p:attrName>
                                        </p:attrNameLst>
                                      </p:cBhvr>
                                      <p:to>
                                        <p:strVal val="visible"/>
                                      </p:to>
                                    </p:set>
                                    <p:animEffect transition="in" filter="fade">
                                      <p:cBhvr>
                                        <p:cTn id="73" dur="500"/>
                                        <p:tgtEl>
                                          <p:spTgt spid="15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4"/>
                                        </p:tgtEl>
                                        <p:attrNameLst>
                                          <p:attrName>style.visibility</p:attrName>
                                        </p:attrNameLst>
                                      </p:cBhvr>
                                      <p:to>
                                        <p:strVal val="visible"/>
                                      </p:to>
                                    </p:set>
                                    <p:animEffect transition="in" filter="fade">
                                      <p:cBhvr>
                                        <p:cTn id="76" dur="500"/>
                                        <p:tgtEl>
                                          <p:spTgt spid="154"/>
                                        </p:tgtEl>
                                      </p:cBhvr>
                                    </p:animEffect>
                                  </p:childTnLst>
                                </p:cTn>
                              </p:par>
                            </p:childTnLst>
                          </p:cTn>
                        </p:par>
                        <p:par>
                          <p:cTn id="77" fill="hold">
                            <p:stCondLst>
                              <p:cond delay="500"/>
                            </p:stCondLst>
                            <p:childTnLst>
                              <p:par>
                                <p:cTn id="78" presetID="22" presetClass="entr" presetSubtype="1" fill="hold" grpId="0" nodeType="afterEffect">
                                  <p:stCondLst>
                                    <p:cond delay="0"/>
                                  </p:stCondLst>
                                  <p:childTnLst>
                                    <p:set>
                                      <p:cBhvr>
                                        <p:cTn id="79" dur="1" fill="hold">
                                          <p:stCondLst>
                                            <p:cond delay="0"/>
                                          </p:stCondLst>
                                        </p:cTn>
                                        <p:tgtEl>
                                          <p:spTgt spid="147"/>
                                        </p:tgtEl>
                                        <p:attrNameLst>
                                          <p:attrName>style.visibility</p:attrName>
                                        </p:attrNameLst>
                                      </p:cBhvr>
                                      <p:to>
                                        <p:strVal val="visible"/>
                                      </p:to>
                                    </p:set>
                                    <p:animEffect transition="in" filter="wipe(up)">
                                      <p:cBhvr>
                                        <p:cTn id="80"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bldLvl="0" animBg="true"/>
      <p:bldP spid="124" grpId="1" bldLvl="0" animBg="true"/>
      <p:bldP spid="125" grpId="0" bldLvl="0" animBg="true"/>
      <p:bldP spid="125" grpId="1" bldLvl="0" animBg="true"/>
      <p:bldP spid="126" grpId="0" bldLvl="0" animBg="true"/>
      <p:bldP spid="126" grpId="1" bldLvl="0" animBg="true"/>
      <p:bldP spid="127" grpId="0" bldLvl="0" animBg="true"/>
      <p:bldP spid="127" grpId="1" bldLvl="0" animBg="true"/>
      <p:bldP spid="118" grpId="0" bldLvl="0" animBg="true"/>
      <p:bldP spid="118" grpId="1" bldLvl="0" animBg="true"/>
      <p:bldP spid="147" grpId="0"/>
      <p:bldP spid="148" grpId="0"/>
      <p:bldP spid="152" grpId="0"/>
      <p:bldP spid="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6"/>
          <p:cNvSpPr>
            <a:spLocks noEditPoints="true"/>
          </p:cNvSpPr>
          <p:nvPr/>
        </p:nvSpPr>
        <p:spPr bwMode="auto">
          <a:xfrm>
            <a:off x="6816124" y="2409634"/>
            <a:ext cx="1659742" cy="1660607"/>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accent1"/>
          </a:solidFill>
          <a:ln w="3175" cap="flat" cmpd="sng">
            <a:noFill/>
            <a:bevel/>
          </a:ln>
        </p:spPr>
        <p:txBody>
          <a:bodyPr anchor="ctr"/>
          <a:p>
            <a:pPr algn="ctr"/>
            <a:endParaRPr lang="zh-CN" altLang="en-US">
              <a:solidFill>
                <a:srgbClr val="FFFFFF"/>
              </a:solidFill>
              <a:ea typeface="微软雅黑" panose="020B0503020204020204" pitchFamily="34" charset="-122"/>
            </a:endParaRPr>
          </a:p>
        </p:txBody>
      </p:sp>
      <p:sp>
        <p:nvSpPr>
          <p:cNvPr id="42" name="TextBox 41"/>
          <p:cNvSpPr txBox="true"/>
          <p:nvPr/>
        </p:nvSpPr>
        <p:spPr>
          <a:xfrm>
            <a:off x="6816081" y="3859540"/>
            <a:ext cx="1136145" cy="523220"/>
          </a:xfrm>
          <a:prstGeom prst="rect">
            <a:avLst/>
          </a:prstGeom>
          <a:noFill/>
        </p:spPr>
        <p:txBody>
          <a:bodyPr wrap="none" rtlCol="0">
            <a:spAutoFit/>
          </a:bodyPr>
          <a:lstStyle/>
          <a:p>
            <a:r>
              <a:rPr lang="en-US" altLang="zh-CN" sz="2800" dirty="0">
                <a:solidFill>
                  <a:schemeClr val="accent1"/>
                </a:solidFill>
                <a:latin typeface="Bebas" pitchFamily="2" charset="0"/>
                <a:ea typeface="微软雅黑" panose="020B0503020204020204" pitchFamily="34" charset="-122"/>
              </a:rPr>
              <a:t>86,169</a:t>
            </a:r>
            <a:endParaRPr lang="zh-CN" altLang="en-US" sz="2800" dirty="0">
              <a:solidFill>
                <a:schemeClr val="accent1"/>
              </a:solidFill>
              <a:latin typeface="Bebas" pitchFamily="2" charset="0"/>
              <a:ea typeface="微软雅黑" panose="020B0503020204020204" pitchFamily="34" charset="-122"/>
            </a:endParaRPr>
          </a:p>
        </p:txBody>
      </p:sp>
      <p:sp>
        <p:nvSpPr>
          <p:cNvPr id="4" name="标题 3"/>
          <p:cNvSpPr>
            <a:spLocks noGrp="true"/>
          </p:cNvSpPr>
          <p:nvPr>
            <p:ph type="title"/>
          </p:nvPr>
        </p:nvSpPr>
        <p:spPr>
          <a:xfrm>
            <a:off x="1980391" y="1019637"/>
            <a:ext cx="10515600" cy="493857"/>
          </a:xfrm>
        </p:spPr>
        <p:txBody>
          <a:bodyPr>
            <a:noAutofit/>
          </a:bodyPr>
          <a:lstStyle/>
          <a:p>
            <a:r>
              <a:rPr lang="zh-CN" altLang="en-US" sz="3200" dirty="0"/>
              <a:t>资金用途</a:t>
            </a:r>
            <a:endParaRPr lang="zh-CN" altLang="en-US" sz="3200" dirty="0"/>
          </a:p>
        </p:txBody>
      </p:sp>
      <p:sp>
        <p:nvSpPr>
          <p:cNvPr id="2" name="文本框 1"/>
          <p:cNvSpPr txBox="true"/>
          <p:nvPr/>
        </p:nvSpPr>
        <p:spPr>
          <a:xfrm>
            <a:off x="873760" y="1819910"/>
            <a:ext cx="7875270" cy="1753235"/>
          </a:xfrm>
          <a:prstGeom prst="rect">
            <a:avLst/>
          </a:prstGeom>
          <a:noFill/>
        </p:spPr>
        <p:txBody>
          <a:bodyPr wrap="square" rtlCol="0" anchor="t">
            <a:spAutoFit/>
          </a:bodyPr>
          <a:p>
            <a:pPr indent="457200" fontAlgn="auto">
              <a:lnSpc>
                <a:spcPct val="150000"/>
              </a:lnSpc>
            </a:pPr>
            <a:r>
              <a:rPr lang="zh-CN" altLang="en-US" sz="2400"/>
              <a:t>奖励经费用于补贴产品认证过程中发生的环境检测费、产品检测费、资料编印费、差旅费、交通费等，不得用于与产品认证（登记）无关的支出。</a:t>
            </a:r>
            <a:endParaRPr lang="zh-CN" altLang="en-US" sz="2400"/>
          </a:p>
        </p:txBody>
      </p:sp>
      <p:sp>
        <p:nvSpPr>
          <p:cNvPr id="49" name="Freeform 6"/>
          <p:cNvSpPr>
            <a:spLocks noEditPoints="true"/>
          </p:cNvSpPr>
          <p:nvPr/>
        </p:nvSpPr>
        <p:spPr bwMode="auto">
          <a:xfrm>
            <a:off x="8440295" y="2113042"/>
            <a:ext cx="1841714" cy="1842673"/>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accent2"/>
          </a:solidFill>
          <a:ln>
            <a:noFill/>
          </a:ln>
        </p:spPr>
        <p:txBody>
          <a:bodyPr vert="horz" wrap="square" lIns="91440" tIns="45720" rIns="91440" bIns="45720" numCol="1" anchor="t" anchorCtr="false" compatLnSpc="true"/>
          <a:p>
            <a:endParaRPr lang="zh-CN" altLang="en-US">
              <a:solidFill>
                <a:schemeClr val="accent1"/>
              </a:solidFill>
              <a:latin typeface="+mn-ea"/>
            </a:endParaRPr>
          </a:p>
        </p:txBody>
      </p:sp>
      <p:sp>
        <p:nvSpPr>
          <p:cNvPr id="52" name="Freeform 6"/>
          <p:cNvSpPr>
            <a:spLocks noEditPoints="true"/>
          </p:cNvSpPr>
          <p:nvPr/>
        </p:nvSpPr>
        <p:spPr bwMode="auto">
          <a:xfrm>
            <a:off x="6717835" y="3603272"/>
            <a:ext cx="2533918" cy="2535238"/>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tx2"/>
          </a:solidFill>
          <a:ln w="3175" cap="flat" cmpd="sng">
            <a:noFill/>
            <a:bevel/>
          </a:ln>
        </p:spPr>
        <p:txBody>
          <a:bodyPr anchor="ctr"/>
          <a:p>
            <a:pPr algn="ctr"/>
            <a:endParaRPr lang="zh-CN" altLang="en-US">
              <a:solidFill>
                <a:srgbClr val="F8F8F8"/>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50000"/>
                                  </p:iterate>
                                  <p:childTnLst>
                                    <p:set>
                                      <p:cBhvr>
                                        <p:cTn id="6" dur="1" fill="hold">
                                          <p:stCondLst>
                                            <p:cond delay="0"/>
                                          </p:stCondLst>
                                        </p:cTn>
                                        <p:tgtEl>
                                          <p:spTgt spid="42"/>
                                        </p:tgtEl>
                                        <p:attrNameLst>
                                          <p:attrName>style.visibility</p:attrName>
                                        </p:attrNameLst>
                                      </p:cBhvr>
                                      <p:to>
                                        <p:strVal val="visible"/>
                                      </p:to>
                                    </p:set>
                                    <p:anim calcmode="lin" valueType="num">
                                      <p:cBhvr additive="base">
                                        <p:cTn id="7" dur="200"/>
                                        <p:tgtEl>
                                          <p:spTgt spid="42"/>
                                        </p:tgtEl>
                                        <p:attrNameLst>
                                          <p:attrName>ppt_y</p:attrName>
                                        </p:attrNameLst>
                                      </p:cBhvr>
                                      <p:tavLst>
                                        <p:tav tm="0">
                                          <p:val>
                                            <p:strVal val="#ppt_y+#ppt_h*1.125000"/>
                                          </p:val>
                                        </p:tav>
                                        <p:tav tm="100000">
                                          <p:val>
                                            <p:strVal val="#ppt_y"/>
                                          </p:val>
                                        </p:tav>
                                      </p:tavLst>
                                    </p:anim>
                                    <p:animEffect transition="in" filter="wipe(up)">
                                      <p:cBhvr>
                                        <p:cTn id="8" dur="200"/>
                                        <p:tgtEl>
                                          <p:spTgt spid="42"/>
                                        </p:tgtEl>
                                      </p:cBhvr>
                                    </p:animEffect>
                                  </p:childTnLst>
                                </p:cTn>
                              </p:par>
                              <p:par>
                                <p:cTn id="9" presetID="1" presetClass="entr" presetSubtype="0" fill="hold" grpId="1"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800" fill="hold"/>
                                        <p:tgtEl>
                                          <p:spTgt spid="53"/>
                                        </p:tgtEl>
                                        <p:attrNameLst>
                                          <p:attrName>r</p:attrName>
                                        </p:attrNameLst>
                                      </p:cBhvr>
                                    </p:animRot>
                                  </p:childTnLst>
                                </p:cTn>
                              </p:par>
                              <p:par>
                                <p:cTn id="13" presetID="1" presetClass="entr" presetSubtype="0" fill="hold" grpId="1"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8" presetClass="emph" presetSubtype="0" repeatCount="indefinite" fill="hold" grpId="0" nodeType="withEffect">
                                  <p:stCondLst>
                                    <p:cond delay="0"/>
                                  </p:stCondLst>
                                  <p:childTnLst>
                                    <p:animRot by="-21600000">
                                      <p:cBhvr>
                                        <p:cTn id="16" dur="1400" fill="hold"/>
                                        <p:tgtEl>
                                          <p:spTgt spid="49"/>
                                        </p:tgtEl>
                                        <p:attrNameLst>
                                          <p:attrName>r</p:attrName>
                                        </p:attrNameLst>
                                      </p:cBhvr>
                                    </p:animRot>
                                  </p:childTnLst>
                                </p:cTn>
                              </p:par>
                            </p:childTnLst>
                          </p:cTn>
                        </p:par>
                        <p:par>
                          <p:cTn id="17" fill="hold">
                            <p:stCondLst>
                              <p:cond delay="1400"/>
                            </p:stCondLst>
                            <p:childTnLst>
                              <p:par>
                                <p:cTn id="18" presetID="1" presetClass="entr" presetSubtype="0" fill="hold" grpId="1" nodeType="after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par>
                                <p:cTn id="20" presetID="8" presetClass="emph" presetSubtype="0" repeatCount="indefinite" fill="hold" grpId="0" nodeType="withEffect">
                                  <p:stCondLst>
                                    <p:cond delay="0"/>
                                  </p:stCondLst>
                                  <p:childTnLst>
                                    <p:animRot by="-21600000">
                                      <p:cBhvr>
                                        <p:cTn id="21" dur="20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3" grpId="0" bldLvl="0" animBg="true"/>
      <p:bldP spid="53" grpId="1" bldLvl="0" animBg="true"/>
      <p:bldP spid="49" grpId="0" bldLvl="0" animBg="true"/>
      <p:bldP spid="49" grpId="1" bldLvl="0" animBg="true"/>
      <p:bldP spid="52" grpId="0" bldLvl="0" animBg="true"/>
      <p:bldP spid="52" grpId="1" bldLvl="0" animBg="tru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true"/>
          </p:cNvSpPr>
          <p:nvPr>
            <p:ph type="title"/>
          </p:nvPr>
        </p:nvSpPr>
        <p:spPr>
          <a:xfrm>
            <a:off x="1991360" y="831215"/>
            <a:ext cx="10515600" cy="803910"/>
          </a:xfrm>
        </p:spPr>
        <p:txBody>
          <a:bodyPr>
            <a:noAutofit/>
          </a:bodyPr>
          <a:lstStyle/>
          <a:p>
            <a:r>
              <a:rPr lang="zh-CN" altLang="en-US" sz="3600" dirty="0"/>
              <a:t>奖励申请审批程序</a:t>
            </a:r>
            <a:endParaRPr lang="zh-CN" altLang="en-US" sz="3600" dirty="0"/>
          </a:p>
        </p:txBody>
      </p:sp>
      <p:sp>
        <p:nvSpPr>
          <p:cNvPr id="2" name="文本框 1"/>
          <p:cNvSpPr txBox="true"/>
          <p:nvPr/>
        </p:nvSpPr>
        <p:spPr>
          <a:xfrm>
            <a:off x="241935" y="1635760"/>
            <a:ext cx="7303770" cy="3830955"/>
          </a:xfrm>
          <a:prstGeom prst="rect">
            <a:avLst/>
          </a:prstGeom>
          <a:noFill/>
        </p:spPr>
        <p:txBody>
          <a:bodyPr wrap="square" rtlCol="0" anchor="t">
            <a:spAutoFit/>
          </a:bodyPr>
          <a:p>
            <a:pPr indent="457200" fontAlgn="auto">
              <a:lnSpc>
                <a:spcPct val="150000"/>
              </a:lnSpc>
            </a:pPr>
            <a:r>
              <a:rPr lang="zh-CN" altLang="en-US"/>
              <a:t>（一）符合本方案规定奖励条件的，由从事农产品生产、加工、经营的企事业单位、农民专业合作社、其它经济组织向区农业农村委员会申报。</a:t>
            </a:r>
            <a:endParaRPr lang="zh-CN" altLang="en-US"/>
          </a:p>
          <a:p>
            <a:pPr indent="457200" fontAlgn="auto">
              <a:lnSpc>
                <a:spcPct val="150000"/>
              </a:lnSpc>
            </a:pPr>
            <a:r>
              <a:rPr lang="zh-CN" altLang="en-US"/>
              <a:t>（二）申请单位填写申请表（由区农业农村委员会提供），并提供在奖励时间获得的认证（登记）证书、营业执照或社会团体登记证件、居民身份证原件及复印件。</a:t>
            </a:r>
            <a:endParaRPr lang="zh-CN" altLang="en-US"/>
          </a:p>
          <a:p>
            <a:pPr indent="457200" fontAlgn="auto">
              <a:lnSpc>
                <a:spcPct val="150000"/>
              </a:lnSpc>
            </a:pPr>
            <a:r>
              <a:rPr lang="zh-CN" altLang="en-US"/>
              <a:t>（三）区农业农村委员会收到申请材料后于15个工作日内组织评定，经资料审查、实地考察合格后予以奖励。</a:t>
            </a:r>
            <a:endParaRPr lang="zh-CN" altLang="en-US"/>
          </a:p>
          <a:p>
            <a:pPr indent="457200" fontAlgn="auto">
              <a:lnSpc>
                <a:spcPct val="150000"/>
              </a:lnSpc>
            </a:pPr>
            <a:r>
              <a:rPr lang="zh-CN" altLang="en-US"/>
              <a:t>（四）奖励资金由区农业农村委直接拨付至申请单位。</a:t>
            </a:r>
            <a:endParaRPr lang="zh-CN" altLang="en-US"/>
          </a:p>
        </p:txBody>
      </p:sp>
      <p:pic>
        <p:nvPicPr>
          <p:cNvPr id="3" name="图片 2"/>
          <p:cNvPicPr>
            <a:picLocks noChangeAspect="true"/>
          </p:cNvPicPr>
          <p:nvPr>
            <p:custDataLst>
              <p:tags r:id="rId1"/>
            </p:custDataLst>
          </p:nvPr>
        </p:nvPicPr>
        <p:blipFill>
          <a:blip r:embed="rId2"/>
          <a:stretch>
            <a:fillRect/>
          </a:stretch>
        </p:blipFill>
        <p:spPr>
          <a:xfrm>
            <a:off x="7903210" y="1518285"/>
            <a:ext cx="3738245" cy="4432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909124" y="1964255"/>
            <a:ext cx="4113187" cy="3175543"/>
            <a:chOff x="681335" y="1473190"/>
            <a:chExt cx="3085292" cy="2381657"/>
          </a:xfrm>
        </p:grpSpPr>
        <p:sp>
          <p:nvSpPr>
            <p:cNvPr id="3" name="任意多边形 6"/>
            <p:cNvSpPr>
              <a:spLocks noChangeArrowheads="true"/>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tx2"/>
            </a:solidFill>
            <a:ln>
              <a:noFill/>
            </a:ln>
          </p:spPr>
          <p:txBody>
            <a:bodyPr anchor="ctr"/>
            <a:lstStyle/>
            <a:p>
              <a:pPr algn="ctr"/>
              <a:r>
                <a:rPr lang="zh-CN" altLang="en-US" b="1" dirty="0">
                  <a:solidFill>
                    <a:srgbClr val="FFFFFF"/>
                  </a:solidFill>
                  <a:latin typeface="+mn-ea"/>
                </a:rPr>
                <a:t>申报时间</a:t>
              </a:r>
              <a:endParaRPr lang="zh-CN" altLang="en-US" b="1" dirty="0">
                <a:solidFill>
                  <a:srgbClr val="FFFFFF"/>
                </a:solidFill>
                <a:latin typeface="+mn-ea"/>
              </a:endParaRPr>
            </a:p>
          </p:txBody>
        </p:sp>
        <p:sp>
          <p:nvSpPr>
            <p:cNvPr id="7" name="平行四边形 2"/>
            <p:cNvSpPr>
              <a:spLocks noChangeArrowheads="true"/>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eaLnBrk="1" hangingPunct="1">
                <a:lnSpc>
                  <a:spcPct val="130000"/>
                </a:lnSpc>
              </a:pPr>
              <a:r>
                <a:rPr lang="zh-CN" altLang="en-US" sz="2000" dirty="0">
                  <a:solidFill>
                    <a:schemeClr val="accent2"/>
                  </a:solidFill>
                  <a:latin typeface="微软雅黑" panose="020B0503020204020204" pitchFamily="34" charset="-122"/>
                  <a:ea typeface="微软雅黑" panose="020B0503020204020204" pitchFamily="34" charset="-122"/>
                </a:rPr>
                <a:t>每年7月31日前</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965702" y="1974414"/>
            <a:ext cx="4137405" cy="3183083"/>
            <a:chOff x="910929" y="889278"/>
            <a:chExt cx="3103458" cy="2387312"/>
          </a:xfrm>
        </p:grpSpPr>
        <p:sp>
          <p:nvSpPr>
            <p:cNvPr id="12" name="任意多边形 6"/>
            <p:cNvSpPr>
              <a:spLocks noChangeArrowheads="true"/>
            </p:cNvSpPr>
            <p:nvPr/>
          </p:nvSpPr>
          <p:spPr bwMode="auto">
            <a:xfrm>
              <a:off x="1707898" y="889278"/>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1"/>
            </a:solidFill>
            <a:ln>
              <a:noFill/>
            </a:ln>
          </p:spPr>
          <p:txBody>
            <a:bodyPr anchor="ctr"/>
            <a:lstStyle/>
            <a:p>
              <a:pPr algn="ctr"/>
              <a:r>
                <a:rPr lang="zh-CN" altLang="en-US" b="1" dirty="0">
                  <a:solidFill>
                    <a:srgbClr val="FFFFFF"/>
                  </a:solidFill>
                  <a:latin typeface="+mn-ea"/>
                </a:rPr>
                <a:t>提交地址</a:t>
              </a:r>
              <a:endParaRPr lang="zh-CN" altLang="en-US" b="1" dirty="0">
                <a:solidFill>
                  <a:srgbClr val="FFFFFF"/>
                </a:solidFill>
                <a:latin typeface="+mn-ea"/>
              </a:endParaRPr>
            </a:p>
          </p:txBody>
        </p:sp>
        <p:sp>
          <p:nvSpPr>
            <p:cNvPr id="13" name="平行四边形 2"/>
            <p:cNvSpPr>
              <a:spLocks noChangeArrowheads="true"/>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dirty="0">
                  <a:solidFill>
                    <a:schemeClr val="accent2"/>
                  </a:solidFill>
                  <a:latin typeface="微软雅黑" panose="020B0503020204020204" pitchFamily="34" charset="-122"/>
                  <a:ea typeface="微软雅黑" panose="020B0503020204020204" pitchFamily="34" charset="-122"/>
                </a:rPr>
                <a:t>申请材料电子档和纸质件各一份，交至大渡口区松青路1098号锦兴综合大楼15楼1509号</a:t>
              </a:r>
              <a:endParaRPr lang="zh-CN" altLang="en-US" dirty="0">
                <a:solidFill>
                  <a:schemeClr val="accent2"/>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070717" y="2011655"/>
            <a:ext cx="4113187" cy="3175543"/>
            <a:chOff x="681335" y="1473190"/>
            <a:chExt cx="3085292" cy="2381657"/>
          </a:xfrm>
        </p:grpSpPr>
        <p:sp>
          <p:nvSpPr>
            <p:cNvPr id="15" name="任意多边形 6"/>
            <p:cNvSpPr>
              <a:spLocks noChangeArrowheads="true"/>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2"/>
            </a:solidFill>
            <a:ln>
              <a:noFill/>
            </a:ln>
          </p:spPr>
          <p:txBody>
            <a:bodyPr anchor="ctr"/>
            <a:lstStyle/>
            <a:p>
              <a:pPr algn="ctr"/>
              <a:r>
                <a:rPr lang="zh-CN" altLang="en-US" b="1" dirty="0">
                  <a:solidFill>
                    <a:srgbClr val="FFFFFF"/>
                  </a:solidFill>
                  <a:latin typeface="+mn-ea"/>
                </a:rPr>
                <a:t>联系方式</a:t>
              </a:r>
              <a:endParaRPr lang="zh-CN" altLang="en-US" b="1" dirty="0">
                <a:solidFill>
                  <a:srgbClr val="FFFFFF"/>
                </a:solidFill>
                <a:latin typeface="+mn-ea"/>
              </a:endParaRPr>
            </a:p>
          </p:txBody>
        </p:sp>
        <p:sp>
          <p:nvSpPr>
            <p:cNvPr id="16" name="平行四边形 2"/>
            <p:cNvSpPr>
              <a:spLocks noChangeArrowheads="true"/>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2000" dirty="0">
                  <a:solidFill>
                    <a:schemeClr val="accent2"/>
                  </a:solidFill>
                  <a:latin typeface="微软雅黑" panose="020B0503020204020204" pitchFamily="34" charset="-122"/>
                  <a:ea typeface="微软雅黑" panose="020B0503020204020204" pitchFamily="34" charset="-122"/>
                </a:rPr>
                <a:t>区农业农村委68922139</a:t>
              </a:r>
              <a:endParaRPr lang="zh-CN" altLang="en-US" sz="2000" dirty="0">
                <a:solidFill>
                  <a:schemeClr val="accent2"/>
                </a:solidFill>
                <a:latin typeface="微软雅黑" panose="020B0503020204020204" pitchFamily="34" charset="-122"/>
                <a:ea typeface="微软雅黑" panose="020B0503020204020204" pitchFamily="34" charset="-122"/>
              </a:endParaRPr>
            </a:p>
            <a:p>
              <a:pPr algn="ctr">
                <a:lnSpc>
                  <a:spcPct val="130000"/>
                </a:lnSpc>
              </a:pPr>
              <a:r>
                <a:rPr lang="zh-CN" altLang="en-US" sz="2000" dirty="0">
                  <a:solidFill>
                    <a:schemeClr val="accent2"/>
                  </a:solidFill>
                  <a:latin typeface="微软雅黑" panose="020B0503020204020204" pitchFamily="34" charset="-122"/>
                  <a:ea typeface="微软雅黑" panose="020B0503020204020204" pitchFamily="34" charset="-122"/>
                </a:rPr>
                <a:t>区财政局</a:t>
              </a:r>
              <a:endParaRPr lang="zh-CN" altLang="en-US" sz="2000" dirty="0">
                <a:solidFill>
                  <a:schemeClr val="accent2"/>
                </a:solidFill>
                <a:latin typeface="微软雅黑" panose="020B0503020204020204" pitchFamily="34" charset="-122"/>
                <a:ea typeface="微软雅黑" panose="020B0503020204020204" pitchFamily="34" charset="-122"/>
              </a:endParaRPr>
            </a:p>
            <a:p>
              <a:pPr algn="ctr">
                <a:lnSpc>
                  <a:spcPct val="130000"/>
                </a:lnSpc>
              </a:pPr>
              <a:r>
                <a:rPr lang="zh-CN" altLang="en-US" sz="2000" dirty="0">
                  <a:solidFill>
                    <a:schemeClr val="accent2"/>
                  </a:solidFill>
                  <a:latin typeface="微软雅黑" panose="020B0503020204020204" pitchFamily="34" charset="-122"/>
                  <a:ea typeface="微软雅黑" panose="020B0503020204020204" pitchFamily="34" charset="-122"/>
                </a:rPr>
                <a:t>68173303</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grpSp>
      <p:sp>
        <p:nvSpPr>
          <p:cNvPr id="2" name="标题 1"/>
          <p:cNvSpPr>
            <a:spLocks noGrp="true"/>
          </p:cNvSpPr>
          <p:nvPr>
            <p:ph type="title"/>
          </p:nvPr>
        </p:nvSpPr>
        <p:spPr>
          <a:xfrm>
            <a:off x="1991360" y="543560"/>
            <a:ext cx="10515600" cy="793115"/>
          </a:xfrm>
        </p:spPr>
        <p:txBody>
          <a:bodyPr>
            <a:noAutofit/>
          </a:bodyPr>
          <a:lstStyle/>
          <a:p>
            <a:r>
              <a:rPr lang="zh-CN" altLang="en-US" sz="3600" dirty="0"/>
              <a:t>申报事宜</a:t>
            </a:r>
            <a:endParaRPr lang="zh-CN" altLang="en-US" sz="3600" dirty="0"/>
          </a:p>
        </p:txBody>
      </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9480,&quot;width&quot;:7995}"/>
</p:tagLst>
</file>

<file path=ppt/theme/theme1.xml><?xml version="1.0" encoding="utf-8"?>
<a:theme xmlns:a="http://schemas.openxmlformats.org/drawingml/2006/main" name="Office 主题">
  <a:themeElements>
    <a:clrScheme name="自定义 838">
      <a:dk1>
        <a:sysClr val="windowText" lastClr="000000"/>
      </a:dk1>
      <a:lt1>
        <a:sysClr val="window" lastClr="FFFFFF"/>
      </a:lt1>
      <a:dk2>
        <a:srgbClr val="D48B16"/>
      </a:dk2>
      <a:lt2>
        <a:srgbClr val="F0BA02"/>
      </a:lt2>
      <a:accent1>
        <a:srgbClr val="F0BA02"/>
      </a:accent1>
      <a:accent2>
        <a:srgbClr val="D48B16"/>
      </a:accent2>
      <a:accent3>
        <a:srgbClr val="F0BA02"/>
      </a:accent3>
      <a:accent4>
        <a:srgbClr val="D48B16"/>
      </a:accent4>
      <a:accent5>
        <a:srgbClr val="F0BA02"/>
      </a:accent5>
      <a:accent6>
        <a:srgbClr val="D48B1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1061</Words>
  <Application>WPS 演示</Application>
  <PresentationFormat>自定义</PresentationFormat>
  <Paragraphs>75</Paragraphs>
  <Slides>8</Slides>
  <Notes>39</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8</vt:i4>
      </vt:variant>
    </vt:vector>
  </HeadingPairs>
  <TitlesOfParts>
    <vt:vector size="23" baseType="lpstr">
      <vt:lpstr>Arial</vt:lpstr>
      <vt:lpstr>宋体</vt:lpstr>
      <vt:lpstr>Wingdings</vt:lpstr>
      <vt:lpstr>DejaVu Sans</vt:lpstr>
      <vt:lpstr>微软雅黑</vt:lpstr>
      <vt:lpstr>方正黑体_GBK</vt:lpstr>
      <vt:lpstr>华文黑体</vt:lpstr>
      <vt:lpstr>Bebas</vt:lpstr>
      <vt:lpstr>汉仪仿宋S</vt:lpstr>
      <vt:lpstr>宋体</vt:lpstr>
      <vt:lpstr>Arial Unicode MS</vt:lpstr>
      <vt:lpstr>Arial Black</vt:lpstr>
      <vt:lpstr>方正书宋_GBK</vt:lpstr>
      <vt:lpstr>Calibri</vt:lpstr>
      <vt:lpstr>Office 主题</vt:lpstr>
      <vt:lpstr>PowerPoint 演示文稿</vt:lpstr>
      <vt:lpstr>PowerPoint 演示文稿</vt:lpstr>
      <vt:lpstr>法律法规及政策依据</vt:lpstr>
      <vt:lpstr>申报对象</vt:lpstr>
      <vt:lpstr>补助标准及条件</vt:lpstr>
      <vt:lpstr>资金用途</vt:lpstr>
      <vt:lpstr>奖励申请审批程序</vt:lpstr>
      <vt:lpstr>申报事宜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uos</cp:lastModifiedBy>
  <cp:revision>46</cp:revision>
  <dcterms:created xsi:type="dcterms:W3CDTF">2022-10-09T07:59:28Z</dcterms:created>
  <dcterms:modified xsi:type="dcterms:W3CDTF">2022-10-09T07:59:28Z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2052-11.8.2.10337</vt:lpwstr>
  </property>
  <property fmtid="{D5CDD505-2E9C-101B-9397-08002B2CF9AE}" pid="3" name="ICV">
    <vt:lpwstr>729E83A2914B46298DFA8F04CDF0A1A4</vt:lpwstr>
  </property>
</Properties>
</file>